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1" r:id="rId2"/>
    <p:sldId id="326" r:id="rId3"/>
    <p:sldId id="328" r:id="rId4"/>
    <p:sldId id="302" r:id="rId5"/>
    <p:sldId id="303" r:id="rId6"/>
    <p:sldId id="327" r:id="rId7"/>
    <p:sldId id="314" r:id="rId8"/>
    <p:sldId id="315" r:id="rId9"/>
    <p:sldId id="316" r:id="rId10"/>
    <p:sldId id="319" r:id="rId11"/>
    <p:sldId id="320" r:id="rId12"/>
    <p:sldId id="321" r:id="rId13"/>
    <p:sldId id="318" r:id="rId14"/>
    <p:sldId id="304" r:id="rId15"/>
    <p:sldId id="317" r:id="rId16"/>
    <p:sldId id="322" r:id="rId17"/>
    <p:sldId id="307" r:id="rId18"/>
    <p:sldId id="270" r:id="rId19"/>
    <p:sldId id="323" r:id="rId20"/>
    <p:sldId id="329" r:id="rId2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2DA"/>
    <a:srgbClr val="BB77B2"/>
    <a:srgbClr val="AF8159"/>
    <a:srgbClr val="01ACC8"/>
    <a:srgbClr val="D32E3F"/>
    <a:srgbClr val="3CBDD3"/>
    <a:srgbClr val="BCE2E8"/>
    <a:srgbClr val="8ABEE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2"/>
    <p:restoredTop sz="66485" autoAdjust="0"/>
  </p:normalViewPr>
  <p:slideViewPr>
    <p:cSldViewPr snapToGrid="0" snapToObjects="1">
      <p:cViewPr varScale="1">
        <p:scale>
          <a:sx n="152" d="100"/>
          <a:sy n="152" d="100"/>
        </p:scale>
        <p:origin x="-1200" y="-9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3DA1D-E118-3545-86E3-5AD1066A8703}" type="datetimeFigureOut">
              <a:rPr lang="en-US" smtClean="0"/>
              <a:t>27/02/18</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C23B1-8891-E643-B393-918B46E7315E}" type="slidenum">
              <a:rPr lang="en-US" smtClean="0"/>
              <a:t>‹#›</a:t>
            </a:fld>
            <a:endParaRPr lang="en-US" dirty="0"/>
          </a:p>
        </p:txBody>
      </p:sp>
    </p:spTree>
    <p:extLst>
      <p:ext uri="{BB962C8B-B14F-4D97-AF65-F5344CB8AC3E}">
        <p14:creationId xmlns:p14="http://schemas.microsoft.com/office/powerpoint/2010/main" val="197296957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solidFill>
                  <a:schemeClr val="tx1"/>
                </a:solidFill>
              </a:rPr>
              <a:t>Joint project RCN and University of Oxford</a:t>
            </a:r>
          </a:p>
          <a:p>
            <a:pPr marL="0" indent="0">
              <a:buFont typeface="Arial" panose="020B0604020202020204" pitchFamily="34" charset="0"/>
              <a:buNone/>
            </a:pPr>
            <a:r>
              <a:rPr lang="en-GB" baseline="0" dirty="0">
                <a:solidFill>
                  <a:schemeClr val="tx1"/>
                </a:solidFill>
              </a:rPr>
              <a:t>Funded by AHRC</a:t>
            </a:r>
          </a:p>
        </p:txBody>
      </p:sp>
      <p:sp>
        <p:nvSpPr>
          <p:cNvPr id="4" name="Slide Number Placeholder 3"/>
          <p:cNvSpPr>
            <a:spLocks noGrp="1"/>
          </p:cNvSpPr>
          <p:nvPr>
            <p:ph type="sldNum" sz="quarter" idx="10"/>
          </p:nvPr>
        </p:nvSpPr>
        <p:spPr/>
        <p:txBody>
          <a:bodyPr/>
          <a:lstStyle/>
          <a:p>
            <a:fld id="{D29C23B1-8891-E643-B393-918B46E7315E}" type="slidenum">
              <a:rPr lang="en-US" smtClean="0"/>
              <a:t>1</a:t>
            </a:fld>
            <a:endParaRPr lang="en-US" dirty="0"/>
          </a:p>
        </p:txBody>
      </p:sp>
    </p:spTree>
    <p:extLst>
      <p:ext uri="{BB962C8B-B14F-4D97-AF65-F5344CB8AC3E}">
        <p14:creationId xmlns:p14="http://schemas.microsoft.com/office/powerpoint/2010/main" val="33298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It’s difficult for us today to imagine the impact tuberculosis had on society. Many thousands suffered from the debilitating lung disease which required many months of treatment and which was frequently fatal. In the late nineteenth and early twentieth centuries large sanatoriums were set up to treat patients. Fresh air was seen as one of the best forms of prevention and cure for TB, and sanatoria patients would often have their beds moved outside where they would spend the majority of the day taking in the air, even in snow. While fresh air and a healthy lifestyle might mitigate some of the pain and discomfort of TB symptoms, it did not address the bacterial cause of the disease. This would only be tackled with antibiotics later in the century. </a:t>
            </a:r>
          </a:p>
        </p:txBody>
      </p:sp>
      <p:sp>
        <p:nvSpPr>
          <p:cNvPr id="4" name="Slide Number Placeholder 3"/>
          <p:cNvSpPr>
            <a:spLocks noGrp="1"/>
          </p:cNvSpPr>
          <p:nvPr>
            <p:ph type="sldNum" sz="quarter" idx="10"/>
          </p:nvPr>
        </p:nvSpPr>
        <p:spPr/>
        <p:txBody>
          <a:bodyPr/>
          <a:lstStyle/>
          <a:p>
            <a:fld id="{D29C23B1-8891-E643-B393-918B46E7315E}" type="slidenum">
              <a:rPr lang="en-US" smtClean="0"/>
              <a:t>11</a:t>
            </a:fld>
            <a:endParaRPr lang="en-US" dirty="0"/>
          </a:p>
        </p:txBody>
      </p:sp>
    </p:spTree>
    <p:extLst>
      <p:ext uri="{BB962C8B-B14F-4D97-AF65-F5344CB8AC3E}">
        <p14:creationId xmlns:p14="http://schemas.microsoft.com/office/powerpoint/2010/main" val="3177663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It might be hard to believe but at the beginning of the twentieth century heroin was sold as a medicine to treat coughs! The prevalence of infectious diseases like tuberculosis meant that many people suffered from severe coughs and desperately sought help to cure the ailment. Other opiates like morphine or laudanum were already commonly used as cough suppressants, but were considered imperfect because they could lead to addiction. Heroin was produced, commercialised and sold by the German pharmaceutical company Bayer as it was thought to be a non-addictive alternative, and in 1906 the American Medical Association approved its use. As you might expect, reports soon flooded in that users quickly became hooked on the new substance. The drug became illegal in America and Britain in the 1920s.</a:t>
            </a:r>
          </a:p>
        </p:txBody>
      </p:sp>
      <p:sp>
        <p:nvSpPr>
          <p:cNvPr id="4" name="Slide Number Placeholder 3"/>
          <p:cNvSpPr>
            <a:spLocks noGrp="1"/>
          </p:cNvSpPr>
          <p:nvPr>
            <p:ph type="sldNum" sz="quarter" idx="10"/>
          </p:nvPr>
        </p:nvSpPr>
        <p:spPr/>
        <p:txBody>
          <a:bodyPr/>
          <a:lstStyle/>
          <a:p>
            <a:fld id="{D29C23B1-8891-E643-B393-918B46E7315E}" type="slidenum">
              <a:rPr lang="en-US" smtClean="0"/>
              <a:t>12</a:t>
            </a:fld>
            <a:endParaRPr lang="en-US" dirty="0"/>
          </a:p>
        </p:txBody>
      </p:sp>
    </p:spTree>
    <p:extLst>
      <p:ext uri="{BB962C8B-B14F-4D97-AF65-F5344CB8AC3E}">
        <p14:creationId xmlns:p14="http://schemas.microsoft.com/office/powerpoint/2010/main" val="328039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solidFill>
                <a:schemeClr val="tx1"/>
              </a:solidFill>
            </a:endParaRPr>
          </a:p>
        </p:txBody>
      </p:sp>
      <p:sp>
        <p:nvSpPr>
          <p:cNvPr id="4" name="Slide Number Placeholder 3"/>
          <p:cNvSpPr>
            <a:spLocks noGrp="1"/>
          </p:cNvSpPr>
          <p:nvPr>
            <p:ph type="sldNum" sz="quarter" idx="10"/>
          </p:nvPr>
        </p:nvSpPr>
        <p:spPr/>
        <p:txBody>
          <a:bodyPr/>
          <a:lstStyle/>
          <a:p>
            <a:fld id="{D29C23B1-8891-E643-B393-918B46E7315E}" type="slidenum">
              <a:rPr lang="en-US" smtClean="0"/>
              <a:t>13</a:t>
            </a:fld>
            <a:endParaRPr lang="en-US" dirty="0"/>
          </a:p>
        </p:txBody>
      </p:sp>
    </p:spTree>
    <p:extLst>
      <p:ext uri="{BB962C8B-B14F-4D97-AF65-F5344CB8AC3E}">
        <p14:creationId xmlns:p14="http://schemas.microsoft.com/office/powerpoint/2010/main" val="30752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As unpleasant as this might sound, it’s actually an effective way to treat bacterial infection, colitis, irritable bowel syndrome, and constipation. The procedure is called Faecal </a:t>
            </a:r>
            <a:r>
              <a:rPr lang="en-GB" sz="936" kern="1200" dirty="0" err="1">
                <a:solidFill>
                  <a:schemeClr val="tx1"/>
                </a:solidFill>
                <a:effectLst/>
                <a:latin typeface="+mn-lt"/>
                <a:ea typeface="+mn-ea"/>
                <a:cs typeface="+mn-cs"/>
              </a:rPr>
              <a:t>Microbiota</a:t>
            </a:r>
            <a:r>
              <a:rPr lang="en-GB" sz="936" kern="1200" dirty="0">
                <a:solidFill>
                  <a:schemeClr val="tx1"/>
                </a:solidFill>
                <a:effectLst/>
                <a:latin typeface="+mn-lt"/>
                <a:ea typeface="+mn-ea"/>
                <a:cs typeface="+mn-cs"/>
              </a:rPr>
              <a:t> Transplantation (FMT), and involves restoration of the colonic flora by introducing healthy bacterial flora from a human donor. This is done through a stool and warm water infusion. But don’t worry, the patient doesn’t have to drink it! The stool and water mixture is delivered either by nasal or rectal tube straight to the colon. The benefits of FMT are that it is low-cost, and can be life-saving for patients with debilitating intestinal infections.</a:t>
            </a:r>
          </a:p>
        </p:txBody>
      </p:sp>
      <p:sp>
        <p:nvSpPr>
          <p:cNvPr id="4" name="Slide Number Placeholder 3"/>
          <p:cNvSpPr>
            <a:spLocks noGrp="1"/>
          </p:cNvSpPr>
          <p:nvPr>
            <p:ph type="sldNum" sz="quarter" idx="10"/>
          </p:nvPr>
        </p:nvSpPr>
        <p:spPr/>
        <p:txBody>
          <a:bodyPr/>
          <a:lstStyle/>
          <a:p>
            <a:fld id="{D29C23B1-8891-E643-B393-918B46E7315E}" type="slidenum">
              <a:rPr lang="en-US" smtClean="0"/>
              <a:t>14</a:t>
            </a:fld>
            <a:endParaRPr lang="en-US" dirty="0"/>
          </a:p>
        </p:txBody>
      </p:sp>
    </p:spTree>
    <p:extLst>
      <p:ext uri="{BB962C8B-B14F-4D97-AF65-F5344CB8AC3E}">
        <p14:creationId xmlns:p14="http://schemas.microsoft.com/office/powerpoint/2010/main" val="243408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Snake venom has been used for medicinal purposes in China since at least the 1st century AD, but more recently scientists have found evidence for its effectiveness in inhibiting the growth of cancer cells. Snake venoms have a high toxicity potential, which means that they are useful in the development of anticancer agents. New technologies mean that </a:t>
            </a:r>
            <a:r>
              <a:rPr lang="en-GB" sz="936" kern="1200" dirty="0" err="1">
                <a:solidFill>
                  <a:schemeClr val="tx1"/>
                </a:solidFill>
                <a:effectLst/>
                <a:latin typeface="+mn-lt"/>
                <a:ea typeface="+mn-ea"/>
                <a:cs typeface="+mn-cs"/>
              </a:rPr>
              <a:t>biotoxins</a:t>
            </a:r>
            <a:r>
              <a:rPr lang="en-GB" sz="936" kern="1200" dirty="0">
                <a:solidFill>
                  <a:schemeClr val="tx1"/>
                </a:solidFill>
                <a:effectLst/>
                <a:latin typeface="+mn-lt"/>
                <a:ea typeface="+mn-ea"/>
                <a:cs typeface="+mn-cs"/>
              </a:rPr>
              <a:t> can be extracted from the venom, and once isolated, used to prevent cancerous cells from adhering together and interacting with surrounding tissue. This is particularly important in stopping or slowing the spread of tumours. </a:t>
            </a:r>
          </a:p>
        </p:txBody>
      </p:sp>
      <p:sp>
        <p:nvSpPr>
          <p:cNvPr id="4" name="Slide Number Placeholder 3"/>
          <p:cNvSpPr>
            <a:spLocks noGrp="1"/>
          </p:cNvSpPr>
          <p:nvPr>
            <p:ph type="sldNum" sz="quarter" idx="10"/>
          </p:nvPr>
        </p:nvSpPr>
        <p:spPr/>
        <p:txBody>
          <a:bodyPr/>
          <a:lstStyle/>
          <a:p>
            <a:fld id="{D29C23B1-8891-E643-B393-918B46E7315E}" type="slidenum">
              <a:rPr lang="en-US" smtClean="0"/>
              <a:t>15</a:t>
            </a:fld>
            <a:endParaRPr lang="en-US" dirty="0"/>
          </a:p>
        </p:txBody>
      </p:sp>
    </p:spTree>
    <p:extLst>
      <p:ext uri="{BB962C8B-B14F-4D97-AF65-F5344CB8AC3E}">
        <p14:creationId xmlns:p14="http://schemas.microsoft.com/office/powerpoint/2010/main" val="102624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In 2015 collaborative research between scientists and academics working in Viking Studies found that an Anglo-Saxon remedy for eye infections containing onion, garlic and cow bile was able to kill about 90% of MRSA bacteria in testing. The Old English recipe stated that one must ‘take </a:t>
            </a:r>
            <a:r>
              <a:rPr lang="en-GB" sz="936" kern="1200" dirty="0" err="1">
                <a:solidFill>
                  <a:schemeClr val="tx1"/>
                </a:solidFill>
                <a:effectLst/>
                <a:latin typeface="+mn-lt"/>
                <a:ea typeface="+mn-ea"/>
                <a:cs typeface="+mn-cs"/>
              </a:rPr>
              <a:t>cropleek</a:t>
            </a:r>
            <a:r>
              <a:rPr lang="en-GB" sz="936" kern="1200" dirty="0">
                <a:solidFill>
                  <a:schemeClr val="tx1"/>
                </a:solidFill>
                <a:effectLst/>
                <a:latin typeface="+mn-lt"/>
                <a:ea typeface="+mn-ea"/>
                <a:cs typeface="+mn-cs"/>
              </a:rPr>
              <a:t> and garlic, of both equal quantities,’ then add ‘wine and bullocks gall,’ before letting it ‘stand nine days in the brass vessel.’ It sounds a bit like a witch’s brew, and in fact using exactly the right method was crucial, as the potion failed to kill the bacteria if prepared in a slightly different way. This research could potentially lead to the development of new drugs which might help to combat antibiotic-resistant infections.</a:t>
            </a:r>
          </a:p>
        </p:txBody>
      </p:sp>
      <p:sp>
        <p:nvSpPr>
          <p:cNvPr id="4" name="Slide Number Placeholder 3"/>
          <p:cNvSpPr>
            <a:spLocks noGrp="1"/>
          </p:cNvSpPr>
          <p:nvPr>
            <p:ph type="sldNum" sz="quarter" idx="10"/>
          </p:nvPr>
        </p:nvSpPr>
        <p:spPr/>
        <p:txBody>
          <a:bodyPr/>
          <a:lstStyle/>
          <a:p>
            <a:fld id="{D29C23B1-8891-E643-B393-918B46E7315E}" type="slidenum">
              <a:rPr lang="en-US" smtClean="0"/>
              <a:t>16</a:t>
            </a:fld>
            <a:endParaRPr lang="en-US" dirty="0"/>
          </a:p>
        </p:txBody>
      </p:sp>
    </p:spTree>
    <p:extLst>
      <p:ext uri="{BB962C8B-B14F-4D97-AF65-F5344CB8AC3E}">
        <p14:creationId xmlns:p14="http://schemas.microsoft.com/office/powerpoint/2010/main" val="2239454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Silver has long been used for medical purposes, particularly due to its antimicrobial properties which makes it useful as an aid in fighting off infection. In the past, surgical incisions were often sewn up using silver surgical sutures, and silver is still used today as a wound dressing. Silver ointments or creams are often used in burns management, or to treat chronic ulcers. Whilst some new evidence has questioned whether the metal is necessarily better than other types of treatment for wounds, the continued use of silver could have an important role to play in the fight against antibiotic resistance. This is because topical antiseptics like silver have a low risk of bacteria developing resistance to it.</a:t>
            </a:r>
          </a:p>
        </p:txBody>
      </p:sp>
      <p:sp>
        <p:nvSpPr>
          <p:cNvPr id="4" name="Slide Number Placeholder 3"/>
          <p:cNvSpPr>
            <a:spLocks noGrp="1"/>
          </p:cNvSpPr>
          <p:nvPr>
            <p:ph type="sldNum" sz="quarter" idx="10"/>
          </p:nvPr>
        </p:nvSpPr>
        <p:spPr/>
        <p:txBody>
          <a:bodyPr/>
          <a:lstStyle/>
          <a:p>
            <a:fld id="{D29C23B1-8891-E643-B393-918B46E7315E}" type="slidenum">
              <a:rPr lang="en-US" smtClean="0"/>
              <a:t>17</a:t>
            </a:fld>
            <a:endParaRPr lang="en-US" dirty="0"/>
          </a:p>
        </p:txBody>
      </p:sp>
    </p:spTree>
    <p:extLst>
      <p:ext uri="{BB962C8B-B14F-4D97-AF65-F5344CB8AC3E}">
        <p14:creationId xmlns:p14="http://schemas.microsoft.com/office/powerpoint/2010/main" val="4213896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36" kern="1200" dirty="0">
                <a:solidFill>
                  <a:schemeClr val="tx1"/>
                </a:solidFill>
                <a:effectLst/>
                <a:latin typeface="+mn-lt"/>
                <a:ea typeface="+mn-ea"/>
                <a:cs typeface="+mn-cs"/>
              </a:rPr>
              <a:t>Which answers are most surprising?</a:t>
            </a:r>
          </a:p>
          <a:p>
            <a:pPr marL="0" indent="0">
              <a:buFont typeface="Arial" panose="020B0604020202020204" pitchFamily="34" charset="0"/>
              <a:buNone/>
            </a:pPr>
            <a:endParaRPr lang="en-GB" sz="936" kern="1200" dirty="0">
              <a:solidFill>
                <a:schemeClr val="tx1"/>
              </a:solidFill>
              <a:effectLst/>
              <a:latin typeface="+mn-lt"/>
              <a:ea typeface="+mn-ea"/>
              <a:cs typeface="+mn-cs"/>
            </a:endParaRPr>
          </a:p>
          <a:p>
            <a:pPr marL="0" indent="0">
              <a:buFont typeface="Arial" panose="020B0604020202020204" pitchFamily="34" charset="0"/>
              <a:buNone/>
            </a:pPr>
            <a:r>
              <a:rPr lang="en-GB" sz="936" kern="1200" dirty="0">
                <a:solidFill>
                  <a:schemeClr val="tx1"/>
                </a:solidFill>
                <a:effectLst/>
                <a:latin typeface="+mn-lt"/>
                <a:ea typeface="+mn-ea"/>
                <a:cs typeface="+mn-cs"/>
              </a:rPr>
              <a:t>Suggested question to group: Do</a:t>
            </a:r>
            <a:r>
              <a:rPr lang="en-GB" sz="936" kern="1200" baseline="0" dirty="0">
                <a:solidFill>
                  <a:schemeClr val="tx1"/>
                </a:solidFill>
                <a:effectLst/>
                <a:latin typeface="+mn-lt"/>
                <a:ea typeface="+mn-ea"/>
                <a:cs typeface="+mn-cs"/>
              </a:rPr>
              <a:t> you think you will </a:t>
            </a:r>
            <a:r>
              <a:rPr lang="en-GB" sz="936" kern="1200" dirty="0">
                <a:solidFill>
                  <a:schemeClr val="tx1"/>
                </a:solidFill>
                <a:effectLst/>
                <a:latin typeface="+mn-lt"/>
                <a:ea typeface="+mn-ea"/>
                <a:cs typeface="+mn-cs"/>
              </a:rPr>
              <a:t>be more conscientious in future when considering how a treatment option came about?</a:t>
            </a:r>
            <a:endParaRPr lang="en-GB" dirty="0"/>
          </a:p>
        </p:txBody>
      </p:sp>
      <p:sp>
        <p:nvSpPr>
          <p:cNvPr id="4" name="Slide Number Placeholder 3"/>
          <p:cNvSpPr>
            <a:spLocks noGrp="1"/>
          </p:cNvSpPr>
          <p:nvPr>
            <p:ph type="sldNum" sz="quarter" idx="10"/>
          </p:nvPr>
        </p:nvSpPr>
        <p:spPr/>
        <p:txBody>
          <a:bodyPr/>
          <a:lstStyle/>
          <a:p>
            <a:fld id="{D29C23B1-8891-E643-B393-918B46E7315E}" type="slidenum">
              <a:rPr lang="en-US" smtClean="0"/>
              <a:t>18</a:t>
            </a:fld>
            <a:endParaRPr lang="en-US" dirty="0"/>
          </a:p>
        </p:txBody>
      </p:sp>
    </p:spTree>
    <p:extLst>
      <p:ext uri="{BB962C8B-B14F-4D97-AF65-F5344CB8AC3E}">
        <p14:creationId xmlns:p14="http://schemas.microsoft.com/office/powerpoint/2010/main" val="1503233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9C23B1-8891-E643-B393-918B46E7315E}" type="slidenum">
              <a:rPr lang="en-US" smtClean="0"/>
              <a:t>19</a:t>
            </a:fld>
            <a:endParaRPr lang="en-US" dirty="0"/>
          </a:p>
        </p:txBody>
      </p:sp>
    </p:spTree>
    <p:extLst>
      <p:ext uri="{BB962C8B-B14F-4D97-AF65-F5344CB8AC3E}">
        <p14:creationId xmlns:p14="http://schemas.microsoft.com/office/powerpoint/2010/main" val="28968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23B1-8891-E643-B393-918B46E7315E}" type="slidenum">
              <a:rPr lang="en-US" smtClean="0"/>
              <a:t>20</a:t>
            </a:fld>
            <a:endParaRPr lang="en-US" dirty="0"/>
          </a:p>
        </p:txBody>
      </p:sp>
    </p:spTree>
    <p:extLst>
      <p:ext uri="{BB962C8B-B14F-4D97-AF65-F5344CB8AC3E}">
        <p14:creationId xmlns:p14="http://schemas.microsoft.com/office/powerpoint/2010/main" val="315908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23B1-8891-E643-B393-918B46E7315E}" type="slidenum">
              <a:rPr lang="en-US" smtClean="0"/>
              <a:t>2</a:t>
            </a:fld>
            <a:endParaRPr lang="en-US" dirty="0"/>
          </a:p>
        </p:txBody>
      </p:sp>
    </p:spTree>
    <p:extLst>
      <p:ext uri="{BB962C8B-B14F-4D97-AF65-F5344CB8AC3E}">
        <p14:creationId xmlns:p14="http://schemas.microsoft.com/office/powerpoint/2010/main" val="150390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example: </a:t>
            </a:r>
            <a:r>
              <a:rPr lang="en-US" baseline="0" dirty="0"/>
              <a:t>U</a:t>
            </a:r>
            <a:r>
              <a:rPr lang="en-GB" sz="936" kern="1200" dirty="0">
                <a:solidFill>
                  <a:schemeClr val="tx1"/>
                </a:solidFill>
                <a:effectLst/>
                <a:latin typeface="+mn-lt"/>
                <a:ea typeface="+mn-ea"/>
                <a:cs typeface="+mn-cs"/>
              </a:rPr>
              <a:t>using cola to unclog NG tubes. The acidic nature of many carbonated beverages can potentially damage the feeding tube. They can also make clogging worse by reacting with some enteral formulas. Once a common solution, evidence now suggests it’s safest to use warm water, or change the tube.</a:t>
            </a:r>
          </a:p>
          <a:p>
            <a:endParaRPr lang="en-GB" sz="936" kern="1200" dirty="0">
              <a:solidFill>
                <a:schemeClr val="tx1"/>
              </a:solidFill>
              <a:effectLst/>
              <a:latin typeface="+mn-lt"/>
              <a:ea typeface="+mn-ea"/>
              <a:cs typeface="+mn-cs"/>
            </a:endParaRPr>
          </a:p>
          <a:p>
            <a:r>
              <a:rPr lang="en-GB" sz="936" kern="1200" dirty="0">
                <a:solidFill>
                  <a:schemeClr val="tx1"/>
                </a:solidFill>
                <a:effectLst/>
                <a:latin typeface="+mn-lt"/>
                <a:ea typeface="+mn-ea"/>
                <a:cs typeface="+mn-cs"/>
              </a:rPr>
              <a:t>Show of hands: who researches every intervention a mentor suggests, with wound care for example? Who at least asks for the rationale for a certain product or treatment option?</a:t>
            </a:r>
          </a:p>
          <a:p>
            <a:r>
              <a:rPr lang="en-GB" sz="936" kern="1200" dirty="0">
                <a:solidFill>
                  <a:schemeClr val="tx1"/>
                </a:solidFill>
                <a:effectLst/>
                <a:latin typeface="+mn-lt"/>
                <a:ea typeface="+mn-ea"/>
                <a:cs typeface="+mn-cs"/>
              </a:rPr>
              <a:t> </a:t>
            </a:r>
          </a:p>
          <a:p>
            <a:r>
              <a:rPr lang="en-GB" sz="936" kern="1200" dirty="0">
                <a:solidFill>
                  <a:schemeClr val="tx1"/>
                </a:solidFill>
                <a:effectLst/>
                <a:latin typeface="+mn-lt"/>
                <a:ea typeface="+mn-ea"/>
                <a:cs typeface="+mn-cs"/>
              </a:rPr>
              <a:t>Question for brief reflection: How do you determine what is evidence-based and what is hearsay?</a:t>
            </a:r>
          </a:p>
        </p:txBody>
      </p:sp>
      <p:sp>
        <p:nvSpPr>
          <p:cNvPr id="4" name="Slide Number Placeholder 3"/>
          <p:cNvSpPr>
            <a:spLocks noGrp="1"/>
          </p:cNvSpPr>
          <p:nvPr>
            <p:ph type="sldNum" sz="quarter" idx="10"/>
          </p:nvPr>
        </p:nvSpPr>
        <p:spPr/>
        <p:txBody>
          <a:bodyPr/>
          <a:lstStyle/>
          <a:p>
            <a:fld id="{D29C23B1-8891-E643-B393-918B46E7315E}" type="slidenum">
              <a:rPr lang="en-US" smtClean="0"/>
              <a:t>3</a:t>
            </a:fld>
            <a:endParaRPr lang="en-US" dirty="0"/>
          </a:p>
        </p:txBody>
      </p:sp>
    </p:spTree>
    <p:extLst>
      <p:ext uri="{BB962C8B-B14F-4D97-AF65-F5344CB8AC3E}">
        <p14:creationId xmlns:p14="http://schemas.microsoft.com/office/powerpoint/2010/main" val="297535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game. Example</a:t>
            </a:r>
            <a:r>
              <a:rPr lang="en-US" baseline="0" dirty="0"/>
              <a:t> on next slide.</a:t>
            </a:r>
            <a:endParaRPr lang="en-US" dirty="0"/>
          </a:p>
        </p:txBody>
      </p:sp>
      <p:sp>
        <p:nvSpPr>
          <p:cNvPr id="4" name="Slide Number Placeholder 3"/>
          <p:cNvSpPr>
            <a:spLocks noGrp="1"/>
          </p:cNvSpPr>
          <p:nvPr>
            <p:ph type="sldNum" sz="quarter" idx="10"/>
          </p:nvPr>
        </p:nvSpPr>
        <p:spPr/>
        <p:txBody>
          <a:bodyPr/>
          <a:lstStyle/>
          <a:p>
            <a:fld id="{D29C23B1-8891-E643-B393-918B46E7315E}" type="slidenum">
              <a:rPr lang="en-US" smtClean="0"/>
              <a:t>4</a:t>
            </a:fld>
            <a:endParaRPr lang="en-US" dirty="0"/>
          </a:p>
        </p:txBody>
      </p:sp>
    </p:spTree>
    <p:extLst>
      <p:ext uri="{BB962C8B-B14F-4D97-AF65-F5344CB8AC3E}">
        <p14:creationId xmlns:p14="http://schemas.microsoft.com/office/powerpoint/2010/main" val="61335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(easier!) examples to</a:t>
            </a:r>
            <a:r>
              <a:rPr lang="en-US" baseline="0" dirty="0"/>
              <a:t> try as a group. Shout out answers.</a:t>
            </a:r>
            <a:endParaRPr lang="en-US" dirty="0"/>
          </a:p>
          <a:p>
            <a:endParaRPr lang="en-US" dirty="0"/>
          </a:p>
          <a:p>
            <a:r>
              <a:rPr lang="en-US" dirty="0"/>
              <a:t>‘Maggot therapy’ has been popular throughout history, and is still frequently used today in the NHS as a non-surgical alternative for removing build-up of gangrenous tissue. </a:t>
            </a:r>
          </a:p>
          <a:p>
            <a:endParaRPr lang="en-GB" dirty="0"/>
          </a:p>
          <a:p>
            <a:r>
              <a:rPr lang="en-GB" dirty="0"/>
              <a:t>The Wandering Womb was a popular</a:t>
            </a:r>
            <a:r>
              <a:rPr lang="en-GB" baseline="0" dirty="0"/>
              <a:t> theory in Ancient Greek medicine, and continued to hold sway for centuries. It was assumed that the symptoms were related to the location of the womb – an unexplained choking sensation, for example, meant it had moved up as far as the throat.</a:t>
            </a:r>
          </a:p>
        </p:txBody>
      </p:sp>
      <p:sp>
        <p:nvSpPr>
          <p:cNvPr id="4" name="Slide Number Placeholder 3"/>
          <p:cNvSpPr>
            <a:spLocks noGrp="1"/>
          </p:cNvSpPr>
          <p:nvPr>
            <p:ph type="sldNum" sz="quarter" idx="10"/>
          </p:nvPr>
        </p:nvSpPr>
        <p:spPr/>
        <p:txBody>
          <a:bodyPr/>
          <a:lstStyle/>
          <a:p>
            <a:fld id="{D29C23B1-8891-E643-B393-918B46E7315E}" type="slidenum">
              <a:rPr lang="en-US" smtClean="0"/>
              <a:t>5</a:t>
            </a:fld>
            <a:endParaRPr lang="en-US" dirty="0"/>
          </a:p>
        </p:txBody>
      </p:sp>
    </p:spTree>
    <p:extLst>
      <p:ext uri="{BB962C8B-B14F-4D97-AF65-F5344CB8AC3E}">
        <p14:creationId xmlns:p14="http://schemas.microsoft.com/office/powerpoint/2010/main" val="117157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dirty="0"/>
              <a:t>Now</a:t>
            </a:r>
            <a:r>
              <a:rPr lang="en-US" baseline="0" dirty="0"/>
              <a:t> your turn: </a:t>
            </a:r>
            <a:r>
              <a:rPr lang="en-GB" sz="936" kern="1200" dirty="0">
                <a:solidFill>
                  <a:schemeClr val="tx1"/>
                </a:solidFill>
                <a:effectLst/>
                <a:latin typeface="+mn-lt"/>
                <a:ea typeface="+mn-ea"/>
                <a:cs typeface="+mn-cs"/>
              </a:rPr>
              <a:t>In groups debate and decide whether the statements are past, present or fictional treatments. Internet = cheating!</a:t>
            </a:r>
          </a:p>
          <a:p>
            <a:endParaRPr lang="en-US" dirty="0"/>
          </a:p>
        </p:txBody>
      </p:sp>
      <p:sp>
        <p:nvSpPr>
          <p:cNvPr id="4" name="Slide Number Placeholder 3"/>
          <p:cNvSpPr>
            <a:spLocks noGrp="1"/>
          </p:cNvSpPr>
          <p:nvPr>
            <p:ph type="sldNum" sz="quarter" idx="10"/>
          </p:nvPr>
        </p:nvSpPr>
        <p:spPr/>
        <p:txBody>
          <a:bodyPr/>
          <a:lstStyle/>
          <a:p>
            <a:fld id="{D29C23B1-8891-E643-B393-918B46E7315E}" type="slidenum">
              <a:rPr lang="en-US" smtClean="0"/>
              <a:t>6</a:t>
            </a:fld>
            <a:endParaRPr lang="en-US" dirty="0"/>
          </a:p>
        </p:txBody>
      </p:sp>
    </p:spTree>
    <p:extLst>
      <p:ext uri="{BB962C8B-B14F-4D97-AF65-F5344CB8AC3E}">
        <p14:creationId xmlns:p14="http://schemas.microsoft.com/office/powerpoint/2010/main" val="206426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713232" rtl="0" eaLnBrk="1" fontAlgn="auto" latinLnBrk="0" hangingPunct="1">
              <a:lnSpc>
                <a:spcPct val="100000"/>
              </a:lnSpc>
              <a:spcBef>
                <a:spcPts val="0"/>
              </a:spcBef>
              <a:spcAft>
                <a:spcPts val="0"/>
              </a:spcAft>
              <a:buClrTx/>
              <a:buSzTx/>
              <a:buFontTx/>
              <a:buAutoNum type="arabicPeriod"/>
              <a:tabLst/>
              <a:defRPr/>
            </a:pPr>
            <a:r>
              <a:rPr lang="en-GB" sz="936" kern="1200" dirty="0">
                <a:solidFill>
                  <a:schemeClr val="tx1"/>
                </a:solidFill>
                <a:effectLst/>
                <a:latin typeface="+mn-lt"/>
                <a:ea typeface="+mn-ea"/>
                <a:cs typeface="+mn-cs"/>
              </a:rPr>
              <a:t>Although commercially produced butter has a long shelf-life as it’s made from pasteurised milk, like other foods it can go off. If left exposed, the butter will start to go mouldy. Putting food products on wounds is very unhygienic and likely to cause infection. To keep bacteria away, it’s much better to keep the wound as clean as possible through regular washing. Eating certain foods can promote healing, by ensuring the body has plenty of essential nutrients. For example, sweet potatoes are a rich source of Vitamins C, useful for the formation of scar tissue.</a:t>
            </a:r>
          </a:p>
          <a:p>
            <a:pPr marL="228600" marR="0" lvl="0" indent="-228600" algn="l" defTabSz="713232" rtl="0" eaLnBrk="1" fontAlgn="auto" latinLnBrk="0" hangingPunct="1">
              <a:lnSpc>
                <a:spcPct val="100000"/>
              </a:lnSpc>
              <a:spcBef>
                <a:spcPts val="0"/>
              </a:spcBef>
              <a:spcAft>
                <a:spcPts val="0"/>
              </a:spcAft>
              <a:buClrTx/>
              <a:buSzTx/>
              <a:buFontTx/>
              <a:buAutoNum type="arabicPeriod"/>
              <a:tabLst/>
              <a:defRPr/>
            </a:pPr>
            <a:endParaRPr lang="en-GB" sz="936" kern="1200" dirty="0">
              <a:solidFill>
                <a:schemeClr val="tx1"/>
              </a:solidFill>
              <a:effectLst/>
              <a:latin typeface="+mn-lt"/>
              <a:ea typeface="+mn-ea"/>
              <a:cs typeface="+mn-cs"/>
            </a:endParaRPr>
          </a:p>
          <a:p>
            <a:pPr marL="228600" marR="0" lvl="0" indent="-228600" algn="l" defTabSz="713232" rtl="0" eaLnBrk="1" fontAlgn="auto" latinLnBrk="0" hangingPunct="1">
              <a:lnSpc>
                <a:spcPct val="100000"/>
              </a:lnSpc>
              <a:spcBef>
                <a:spcPts val="0"/>
              </a:spcBef>
              <a:spcAft>
                <a:spcPts val="0"/>
              </a:spcAft>
              <a:buClrTx/>
              <a:buSzTx/>
              <a:buFontTx/>
              <a:buAutoNum type="arabicPeriod"/>
              <a:tabLst/>
              <a:defRPr/>
            </a:pPr>
            <a:r>
              <a:rPr lang="en-GB" sz="936" kern="1200" dirty="0">
                <a:solidFill>
                  <a:schemeClr val="tx1"/>
                </a:solidFill>
                <a:effectLst/>
                <a:latin typeface="+mn-lt"/>
                <a:ea typeface="+mn-ea"/>
                <a:cs typeface="+mn-cs"/>
              </a:rPr>
              <a:t>The coccyx is a small triangular section of bone at the very bottom of the spine, consisting of three to five bones joined together by ligaments. Commonly termed ‘tailbone’, it is thought to be left over from when humans had a tail during an earlier stage of evolution. The position of the coccyx has no bearing on how tall a person is, and in fact has a limited range of movement. However, it is useful in providing balance when sitting, and also in supporting the pelvic floor muscles and important ligaments which stretch along the spine. </a:t>
            </a:r>
          </a:p>
          <a:p>
            <a:pPr marL="228600" marR="0" lvl="0" indent="-228600" algn="l" defTabSz="713232" rtl="0" eaLnBrk="1" fontAlgn="auto" latinLnBrk="0" hangingPunct="1">
              <a:lnSpc>
                <a:spcPct val="100000"/>
              </a:lnSpc>
              <a:spcBef>
                <a:spcPts val="0"/>
              </a:spcBef>
              <a:spcAft>
                <a:spcPts val="0"/>
              </a:spcAft>
              <a:buClrTx/>
              <a:buSzTx/>
              <a:buFontTx/>
              <a:buAutoNum type="arabicPeriod"/>
              <a:tabLst/>
              <a:defRPr/>
            </a:pPr>
            <a:endParaRPr lang="en-GB" sz="936" kern="1200" dirty="0">
              <a:solidFill>
                <a:schemeClr val="tx1"/>
              </a:solidFill>
              <a:effectLst/>
              <a:latin typeface="+mn-lt"/>
              <a:ea typeface="+mn-ea"/>
              <a:cs typeface="+mn-cs"/>
            </a:endParaRPr>
          </a:p>
          <a:p>
            <a:pPr marL="228600" marR="0" lvl="0" indent="-228600" algn="l" defTabSz="713232" rtl="0" eaLnBrk="1" fontAlgn="auto" latinLnBrk="0" hangingPunct="1">
              <a:lnSpc>
                <a:spcPct val="100000"/>
              </a:lnSpc>
              <a:spcBef>
                <a:spcPts val="0"/>
              </a:spcBef>
              <a:spcAft>
                <a:spcPts val="0"/>
              </a:spcAft>
              <a:buClrTx/>
              <a:buSzTx/>
              <a:buFontTx/>
              <a:buAutoNum type="arabicPeriod"/>
              <a:tabLst/>
              <a:defRPr/>
            </a:pPr>
            <a:r>
              <a:rPr lang="en-GB" sz="936" kern="1200" dirty="0" err="1">
                <a:solidFill>
                  <a:schemeClr val="tx1"/>
                </a:solidFill>
                <a:effectLst/>
                <a:latin typeface="+mn-lt"/>
                <a:ea typeface="+mn-ea"/>
                <a:cs typeface="+mn-cs"/>
              </a:rPr>
              <a:t>Kalocin</a:t>
            </a:r>
            <a:r>
              <a:rPr lang="en-GB" sz="936" kern="1200" dirty="0">
                <a:solidFill>
                  <a:schemeClr val="tx1"/>
                </a:solidFill>
                <a:effectLst/>
                <a:latin typeface="+mn-lt"/>
                <a:ea typeface="+mn-ea"/>
                <a:cs typeface="+mn-cs"/>
              </a:rPr>
              <a:t> is a fictional drug from the novel </a:t>
            </a:r>
            <a:r>
              <a:rPr lang="en-GB" sz="936" i="1" kern="1200" dirty="0">
                <a:solidFill>
                  <a:schemeClr val="tx1"/>
                </a:solidFill>
                <a:effectLst/>
                <a:latin typeface="+mn-lt"/>
                <a:ea typeface="+mn-ea"/>
                <a:cs typeface="+mn-cs"/>
              </a:rPr>
              <a:t>The Andromeda Strain </a:t>
            </a:r>
            <a:r>
              <a:rPr lang="en-GB" sz="936" kern="1200" dirty="0">
                <a:solidFill>
                  <a:schemeClr val="tx1"/>
                </a:solidFill>
                <a:effectLst/>
                <a:latin typeface="+mn-lt"/>
                <a:ea typeface="+mn-ea"/>
                <a:cs typeface="+mn-cs"/>
              </a:rPr>
              <a:t>(1969). In the novel, the drug is a universal treatment for every known type of virus or bacterium. Unfortunately, if a person stopped taking the drug, they quickly died from </a:t>
            </a:r>
            <a:r>
              <a:rPr lang="en-GB" sz="936" kern="1200" dirty="0" err="1">
                <a:solidFill>
                  <a:schemeClr val="tx1"/>
                </a:solidFill>
                <a:effectLst/>
                <a:latin typeface="+mn-lt"/>
                <a:ea typeface="+mn-ea"/>
                <a:cs typeface="+mn-cs"/>
              </a:rPr>
              <a:t>superinfection</a:t>
            </a:r>
            <a:r>
              <a:rPr lang="en-GB" sz="936" kern="1200" dirty="0">
                <a:solidFill>
                  <a:schemeClr val="tx1"/>
                </a:solidFill>
                <a:effectLst/>
                <a:latin typeface="+mn-lt"/>
                <a:ea typeface="+mn-ea"/>
                <a:cs typeface="+mn-cs"/>
              </a:rPr>
              <a:t> caused by the medicine having depleted their body’s normal microbes. Whilst </a:t>
            </a:r>
            <a:r>
              <a:rPr lang="en-GB" sz="936" kern="1200" dirty="0" err="1">
                <a:solidFill>
                  <a:schemeClr val="tx1"/>
                </a:solidFill>
                <a:effectLst/>
                <a:latin typeface="+mn-lt"/>
                <a:ea typeface="+mn-ea"/>
                <a:cs typeface="+mn-cs"/>
              </a:rPr>
              <a:t>Kalocin</a:t>
            </a:r>
            <a:r>
              <a:rPr lang="en-GB" sz="936" kern="1200" dirty="0">
                <a:solidFill>
                  <a:schemeClr val="tx1"/>
                </a:solidFill>
                <a:effectLst/>
                <a:latin typeface="+mn-lt"/>
                <a:ea typeface="+mn-ea"/>
                <a:cs typeface="+mn-cs"/>
              </a:rPr>
              <a:t> and its effects are fictional, antibiotic resistance is a very real problem, described by the World Health Organisation (WHO) as ‘one of the biggest threats to global health today.’ Antibiotic resistance occurs when bacteria change in response to such medications, developing into strains which become harder to treat. This means that even common illnesses or small injuries become dangerous, and can once again kill. One of the major causes of this is the overuse of antibiotics, and WHO advises to take them only when necessary and prescribed by a healthcare professional.</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GB" sz="936"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9C23B1-8891-E643-B393-918B46E7315E}" type="slidenum">
              <a:rPr lang="en-US" smtClean="0"/>
              <a:t>8</a:t>
            </a:fld>
            <a:endParaRPr lang="en-US" dirty="0"/>
          </a:p>
        </p:txBody>
      </p:sp>
    </p:spTree>
    <p:extLst>
      <p:ext uri="{BB962C8B-B14F-4D97-AF65-F5344CB8AC3E}">
        <p14:creationId xmlns:p14="http://schemas.microsoft.com/office/powerpoint/2010/main" val="196129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solidFill>
                <a:schemeClr val="tx1"/>
              </a:solidFill>
            </a:endParaRPr>
          </a:p>
        </p:txBody>
      </p:sp>
      <p:sp>
        <p:nvSpPr>
          <p:cNvPr id="4" name="Slide Number Placeholder 3"/>
          <p:cNvSpPr>
            <a:spLocks noGrp="1"/>
          </p:cNvSpPr>
          <p:nvPr>
            <p:ph type="sldNum" sz="quarter" idx="10"/>
          </p:nvPr>
        </p:nvSpPr>
        <p:spPr/>
        <p:txBody>
          <a:bodyPr/>
          <a:lstStyle/>
          <a:p>
            <a:fld id="{D29C23B1-8891-E643-B393-918B46E7315E}" type="slidenum">
              <a:rPr lang="en-US" smtClean="0"/>
              <a:t>9</a:t>
            </a:fld>
            <a:endParaRPr lang="en-US" dirty="0"/>
          </a:p>
        </p:txBody>
      </p:sp>
    </p:spTree>
    <p:extLst>
      <p:ext uri="{BB962C8B-B14F-4D97-AF65-F5344CB8AC3E}">
        <p14:creationId xmlns:p14="http://schemas.microsoft.com/office/powerpoint/2010/main" val="355845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The tobacco enema was a popular method of reviving people pulled from the river Thames in the late eighteenth century. In 1774, two London doctors formed The Society for the Recovery of Persons Apparently Dead From Drowning (later renamed to the catchier Royal Humane Society). The Society paid money to anyone who successfully revived a seemingly drowned person, and placed tobacco resuscitation kits at strategic points along the Thames. At the time, it was believed that some of the best treatments for drowning were warmth and the administration of stimulating vapours, which would prompt respiration. As the drowned person obviously couldn’t inhale the smoke, it was thought the next best thing was to blow it up their bum!</a:t>
            </a:r>
          </a:p>
          <a:p>
            <a:pPr marL="0" marR="0" indent="0" algn="l" defTabSz="713232" rtl="0" eaLnBrk="1" fontAlgn="auto" latinLnBrk="0" hangingPunct="1">
              <a:lnSpc>
                <a:spcPct val="100000"/>
              </a:lnSpc>
              <a:spcBef>
                <a:spcPts val="0"/>
              </a:spcBef>
              <a:spcAft>
                <a:spcPts val="0"/>
              </a:spcAft>
              <a:buClrTx/>
              <a:buSzTx/>
              <a:buFontTx/>
              <a:buNone/>
              <a:tabLst/>
              <a:defRPr/>
            </a:pPr>
            <a:endParaRPr lang="en-GB" sz="936" kern="1200" dirty="0">
              <a:solidFill>
                <a:schemeClr val="tx1"/>
              </a:solidFill>
              <a:effectLst/>
              <a:latin typeface="+mn-lt"/>
              <a:ea typeface="+mn-ea"/>
              <a:cs typeface="+mn-cs"/>
            </a:endParaRPr>
          </a:p>
          <a:p>
            <a:pPr marL="0" marR="0" indent="0" algn="l" defTabSz="713232" rtl="0" eaLnBrk="1" fontAlgn="auto" latinLnBrk="0" hangingPunct="1">
              <a:lnSpc>
                <a:spcPct val="100000"/>
              </a:lnSpc>
              <a:spcBef>
                <a:spcPts val="0"/>
              </a:spcBef>
              <a:spcAft>
                <a:spcPts val="0"/>
              </a:spcAft>
              <a:buClrTx/>
              <a:buSzTx/>
              <a:buFontTx/>
              <a:buNone/>
              <a:tabLst/>
              <a:defRPr/>
            </a:pPr>
            <a:r>
              <a:rPr lang="en-GB" sz="936" kern="1200" dirty="0">
                <a:solidFill>
                  <a:schemeClr val="tx1"/>
                </a:solidFill>
                <a:effectLst/>
                <a:latin typeface="+mn-lt"/>
                <a:ea typeface="+mn-ea"/>
                <a:cs typeface="+mn-cs"/>
              </a:rPr>
              <a:t>Image left: tobacco resuscitation set (1801-1850)</a:t>
            </a:r>
          </a:p>
          <a:p>
            <a:endParaRPr lang="en-GB" dirty="0"/>
          </a:p>
        </p:txBody>
      </p:sp>
      <p:sp>
        <p:nvSpPr>
          <p:cNvPr id="4" name="Slide Number Placeholder 3"/>
          <p:cNvSpPr>
            <a:spLocks noGrp="1"/>
          </p:cNvSpPr>
          <p:nvPr>
            <p:ph type="sldNum" sz="quarter" idx="10"/>
          </p:nvPr>
        </p:nvSpPr>
        <p:spPr/>
        <p:txBody>
          <a:bodyPr/>
          <a:lstStyle/>
          <a:p>
            <a:fld id="{D29C23B1-8891-E643-B393-918B46E7315E}" type="slidenum">
              <a:rPr lang="en-US" smtClean="0"/>
              <a:t>10</a:t>
            </a:fld>
            <a:endParaRPr lang="en-US" dirty="0"/>
          </a:p>
        </p:txBody>
      </p:sp>
    </p:spTree>
    <p:extLst>
      <p:ext uri="{BB962C8B-B14F-4D97-AF65-F5344CB8AC3E}">
        <p14:creationId xmlns:p14="http://schemas.microsoft.com/office/powerpoint/2010/main" val="402601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57D5B1-6CF3-9341-AF48-5BC8DDFD81B9}" type="datetime1">
              <a:rPr lang="en-GB" smtClean="0"/>
              <a:t>27/02/18</a:t>
            </a:fld>
            <a:endParaRPr lang="en-US" dirty="0"/>
          </a:p>
        </p:txBody>
      </p:sp>
      <p:sp>
        <p:nvSpPr>
          <p:cNvPr id="5" name="Footer Placeholder 4"/>
          <p:cNvSpPr>
            <a:spLocks noGrp="1"/>
          </p:cNvSpPr>
          <p:nvPr>
            <p:ph type="ftr" sz="quarter" idx="11"/>
          </p:nvPr>
        </p:nvSpPr>
        <p:spPr>
          <a:xfrm>
            <a:off x="5781877" y="5296959"/>
            <a:ext cx="3086100" cy="304271"/>
          </a:xfrm>
          <a:prstGeom prst="rect">
            <a:avLst/>
          </a:prstGeom>
        </p:spPr>
        <p:txBody>
          <a:bodyPr/>
          <a:lstStyle>
            <a:lvl1pPr algn="r">
              <a:defRPr sz="1000">
                <a:solidFill>
                  <a:schemeClr val="bg1">
                    <a:lumMod val="65000"/>
                  </a:schemeClr>
                </a:solidFill>
              </a:defRPr>
            </a:lvl1pPr>
          </a:lstStyle>
          <a:p>
            <a:r>
              <a:rPr lang="en-US" dirty="0"/>
              <a:t>Alan Chalkley | Royal College of Nursing | 2017</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877879" y="329315"/>
            <a:ext cx="1910586" cy="7522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7DB3F-AB71-334D-A090-97E915C7E00E}" type="datetime1">
              <a:rPr lang="en-GB" smtClean="0"/>
              <a:t>27/02/18</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6" name="Slide Number Placeholder 5"/>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A6A5B-960B-E044-92AA-28C8B9D43178}" type="datetime1">
              <a:rPr lang="en-GB" smtClean="0"/>
              <a:t>27/02/18</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6" name="Slide Number Placeholder 5"/>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8017C-1DE8-AE45-BC79-DC48F8E6EC28}" type="datetime1">
              <a:rPr lang="en-GB" smtClean="0"/>
              <a:t>27/02/18</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6" name="Slide Number Placeholder 5"/>
          <p:cNvSpPr>
            <a:spLocks noGrp="1"/>
          </p:cNvSpPr>
          <p:nvPr>
            <p:ph type="sldNum" sz="quarter" idx="12"/>
          </p:nvPr>
        </p:nvSpPr>
        <p:spPr/>
        <p:txBody>
          <a:bodyPr/>
          <a:lstStyle/>
          <a:p>
            <a:fld id="{46097FCE-267C-3942-BAEE-AC37110263F6}" type="slidenum">
              <a:rPr lang="en-US" smtClean="0"/>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877879" y="329315"/>
            <a:ext cx="1910586" cy="7522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C1F03-CE64-8F44-BB33-6982E12470B7}" type="datetime1">
              <a:rPr lang="en-GB" smtClean="0"/>
              <a:t>27/02/18</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6" name="Slide Number Placeholder 5"/>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1802BE-D609-4F49-BEF5-82AB0C28AC7D}" type="datetime1">
              <a:rPr lang="en-GB" smtClean="0"/>
              <a:t>27/02/18</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7" name="Slide Number Placeholder 6"/>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CE31D-E843-E545-94CB-DC3593B7D9E9}" type="datetime1">
              <a:rPr lang="en-GB" smtClean="0"/>
              <a:t>27/02/18</a:t>
            </a:fld>
            <a:endParaRPr lang="en-US" dirty="0"/>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9" name="Slide Number Placeholder 8"/>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D6DBE2-06F4-C54B-89CD-9416252D832A}" type="datetime1">
              <a:rPr lang="en-GB" smtClean="0"/>
              <a:t>27/02/18</a:t>
            </a:fld>
            <a:endParaRPr lang="en-US" dirty="0"/>
          </a:p>
        </p:txBody>
      </p:sp>
      <p:sp>
        <p:nvSpPr>
          <p:cNvPr id="4" name="Footer Placeholder 3"/>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5" name="Slide Number Placeholder 4"/>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E1ABE-5CB9-7342-BE45-85DB1759C6E6}" type="datetime1">
              <a:rPr lang="en-GB" smtClean="0"/>
              <a:t>27/02/18</a:t>
            </a:fld>
            <a:endParaRPr lang="en-US" dirty="0"/>
          </a:p>
        </p:txBody>
      </p:sp>
      <p:sp>
        <p:nvSpPr>
          <p:cNvPr id="3" name="Footer Placeholder 2"/>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4" name="Slide Number Placeholder 3"/>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FEF138-7339-A841-BB16-4CA3A788B6C9}" type="datetime1">
              <a:rPr lang="en-GB" smtClean="0"/>
              <a:t>27/02/18</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7" name="Slide Number Placeholder 6"/>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54C280D-BE07-A64E-B14C-5A2636ED6A94}" type="datetime1">
              <a:rPr lang="en-GB" smtClean="0"/>
              <a:t>27/02/18</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r>
              <a:rPr lang="en-US" dirty="0"/>
              <a:t>Alan Chalkley | Royal College of Nursing | 2017</a:t>
            </a:r>
          </a:p>
        </p:txBody>
      </p:sp>
      <p:sp>
        <p:nvSpPr>
          <p:cNvPr id="7" name="Slide Number Placeholder 6"/>
          <p:cNvSpPr>
            <a:spLocks noGrp="1"/>
          </p:cNvSpPr>
          <p:nvPr>
            <p:ph type="sldNum" sz="quarter" idx="12"/>
          </p:nvPr>
        </p:nvSpPr>
        <p:spPr/>
        <p:txBody>
          <a:bodyPr/>
          <a:lstStyle/>
          <a:p>
            <a:fld id="{46097FCE-267C-3942-BAEE-AC37110263F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E06962E-FF4E-6C42-B955-DA191CDC757C}" type="datetime1">
              <a:rPr lang="en-GB" smtClean="0"/>
              <a:t>27/02/18</a:t>
            </a:fld>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6097FCE-267C-3942-BAEE-AC37110263F6}" type="slidenum">
              <a:rPr lang="en-US" smtClean="0"/>
              <a:t>‹#›</a:t>
            </a:fld>
            <a:endParaRPr lang="en-US" dirty="0"/>
          </a:p>
        </p:txBody>
      </p:sp>
      <p:sp>
        <p:nvSpPr>
          <p:cNvPr id="9" name="Footer Placeholder 8"/>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Alan Chalkley | Royal College of Nursing | 2017</a:t>
            </a:r>
          </a:p>
        </p:txBody>
      </p:sp>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5400000">
            <a:off x="-3718836" y="-660352"/>
            <a:ext cx="8507282" cy="6011679"/>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74669" y="150594"/>
            <a:ext cx="3394662" cy="13366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92" y="0"/>
            <a:ext cx="7778969" cy="5699030"/>
          </a:xfrm>
          <a:prstGeom prst="rect">
            <a:avLst/>
          </a:prstGeom>
        </p:spPr>
      </p:pic>
    </p:spTree>
    <p:extLst>
      <p:ext uri="{BB962C8B-B14F-4D97-AF65-F5344CB8AC3E}">
        <p14:creationId xmlns:p14="http://schemas.microsoft.com/office/powerpoint/2010/main" val="55073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ownload-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18151" y="1238149"/>
            <a:ext cx="3244849" cy="4000557"/>
          </a:xfrm>
          <a:prstGeom prst="rect">
            <a:avLst/>
          </a:prstGeom>
        </p:spPr>
      </p:pic>
      <p:sp>
        <p:nvSpPr>
          <p:cNvPr id="4" name="TextBox 3"/>
          <p:cNvSpPr txBox="1"/>
          <p:nvPr/>
        </p:nvSpPr>
        <p:spPr>
          <a:xfrm>
            <a:off x="1214574" y="745706"/>
            <a:ext cx="6864531" cy="984885"/>
          </a:xfrm>
          <a:prstGeom prst="rect">
            <a:avLst/>
          </a:prstGeom>
          <a:solidFill>
            <a:schemeClr val="accent4">
              <a:lumMod val="20000"/>
              <a:lumOff val="80000"/>
            </a:schemeClr>
          </a:solidFill>
        </p:spPr>
        <p:txBody>
          <a:bodyPr wrap="square" rtlCol="0">
            <a:spAutoFit/>
          </a:bodyPr>
          <a:lstStyle/>
          <a:p>
            <a:pPr algn="ctr"/>
            <a:r>
              <a:rPr lang="en-GB" sz="2900" b="1" dirty="0"/>
              <a:t>1. Blowing tobacco smoke into the anus of a semi-conscious person will revive them.</a:t>
            </a:r>
          </a:p>
        </p:txBody>
      </p:sp>
      <p:pic>
        <p:nvPicPr>
          <p:cNvPr id="9" name="Picture 8" descr="download-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84200" y="2485488"/>
            <a:ext cx="3956050" cy="2628691"/>
          </a:xfrm>
          <a:prstGeom prst="rect">
            <a:avLst/>
          </a:prstGeom>
        </p:spPr>
      </p:pic>
    </p:spTree>
    <p:extLst>
      <p:ext uri="{BB962C8B-B14F-4D97-AF65-F5344CB8AC3E}">
        <p14:creationId xmlns:p14="http://schemas.microsoft.com/office/powerpoint/2010/main" val="303012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download-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0"/>
            <a:ext cx="8179661" cy="5715000"/>
          </a:xfrm>
          <a:prstGeom prst="rect">
            <a:avLst/>
          </a:prstGeom>
        </p:spPr>
      </p:pic>
      <p:sp>
        <p:nvSpPr>
          <p:cNvPr id="5" name="Rectangle 4"/>
          <p:cNvSpPr/>
          <p:nvPr/>
        </p:nvSpPr>
        <p:spPr>
          <a:xfrm>
            <a:off x="1603376" y="742002"/>
            <a:ext cx="5873750" cy="1246495"/>
          </a:xfrm>
          <a:prstGeom prst="rect">
            <a:avLst/>
          </a:prstGeom>
          <a:solidFill>
            <a:schemeClr val="bg2">
              <a:lumMod val="90000"/>
            </a:schemeClr>
          </a:solidFill>
        </p:spPr>
        <p:txBody>
          <a:bodyPr wrap="square">
            <a:spAutoFit/>
          </a:bodyPr>
          <a:lstStyle/>
          <a:p>
            <a:pPr lvl="0" algn="ctr"/>
            <a:r>
              <a:rPr lang="en-GB" sz="2500" b="1" dirty="0"/>
              <a:t>2. Hospitals place beds outside in all weathers to help ease symptoms of tuberculosis (TB)</a:t>
            </a:r>
            <a:endParaRPr lang="en-GB" sz="2500" dirty="0"/>
          </a:p>
        </p:txBody>
      </p:sp>
    </p:spTree>
    <p:extLst>
      <p:ext uri="{BB962C8B-B14F-4D97-AF65-F5344CB8AC3E}">
        <p14:creationId xmlns:p14="http://schemas.microsoft.com/office/powerpoint/2010/main" val="229292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F8159"/>
        </a:solidFill>
        <a:effectLst/>
      </p:bgPr>
    </p:bg>
    <p:spTree>
      <p:nvGrpSpPr>
        <p:cNvPr id="1" name=""/>
        <p:cNvGrpSpPr/>
        <p:nvPr/>
      </p:nvGrpSpPr>
      <p:grpSpPr>
        <a:xfrm>
          <a:off x="0" y="0"/>
          <a:ext cx="0" cy="0"/>
          <a:chOff x="0" y="0"/>
          <a:chExt cx="0" cy="0"/>
        </a:xfrm>
      </p:grpSpPr>
      <p:pic>
        <p:nvPicPr>
          <p:cNvPr id="2" name="Picture 1" descr="download-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962022" y="0"/>
            <a:ext cx="3181978" cy="5715000"/>
          </a:xfrm>
          <a:prstGeom prst="rect">
            <a:avLst/>
          </a:prstGeom>
        </p:spPr>
      </p:pic>
      <p:sp>
        <p:nvSpPr>
          <p:cNvPr id="5" name="Rectangle 4"/>
          <p:cNvSpPr/>
          <p:nvPr/>
        </p:nvSpPr>
        <p:spPr>
          <a:xfrm>
            <a:off x="825500" y="1502667"/>
            <a:ext cx="4572000" cy="1384995"/>
          </a:xfrm>
          <a:prstGeom prst="rect">
            <a:avLst/>
          </a:prstGeom>
        </p:spPr>
        <p:txBody>
          <a:bodyPr>
            <a:spAutoFit/>
          </a:bodyPr>
          <a:lstStyle/>
          <a:p>
            <a:pPr lvl="0" algn="ctr"/>
            <a:r>
              <a:rPr lang="en-GB" sz="2800" b="1" dirty="0"/>
              <a:t>Heroin is a non-addictive alternative for morphine used in cough medicine.</a:t>
            </a:r>
            <a:endParaRPr lang="en-GB" sz="2800" dirty="0"/>
          </a:p>
        </p:txBody>
      </p:sp>
    </p:spTree>
    <p:extLst>
      <p:ext uri="{BB962C8B-B14F-4D97-AF65-F5344CB8AC3E}">
        <p14:creationId xmlns:p14="http://schemas.microsoft.com/office/powerpoint/2010/main" val="263711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74669" y="150594"/>
            <a:ext cx="3394662" cy="1336648"/>
          </a:xfrm>
          <a:prstGeom prst="rect">
            <a:avLst/>
          </a:prstGeom>
        </p:spPr>
      </p:pic>
      <p:grpSp>
        <p:nvGrpSpPr>
          <p:cNvPr id="14" name="Group 13"/>
          <p:cNvGrpSpPr/>
          <p:nvPr/>
        </p:nvGrpSpPr>
        <p:grpSpPr>
          <a:xfrm>
            <a:off x="308646" y="3890256"/>
            <a:ext cx="3100761" cy="1537909"/>
            <a:chOff x="151891" y="3423799"/>
            <a:chExt cx="3100761" cy="1537909"/>
          </a:xfrm>
        </p:grpSpPr>
        <p:sp>
          <p:nvSpPr>
            <p:cNvPr id="12" name="Rectangle 11"/>
            <p:cNvSpPr/>
            <p:nvPr/>
          </p:nvSpPr>
          <p:spPr>
            <a:xfrm>
              <a:off x="151891" y="3423799"/>
              <a:ext cx="3100761" cy="1537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txBox="1">
              <a:spLocks/>
            </p:cNvSpPr>
            <p:nvPr/>
          </p:nvSpPr>
          <p:spPr>
            <a:xfrm>
              <a:off x="308646" y="3547769"/>
              <a:ext cx="2944006" cy="1289967"/>
            </a:xfrm>
            <a:prstGeom prst="rect">
              <a:avLst/>
            </a:prstGeom>
          </p:spPr>
          <p:txBody>
            <a:bodyPr vert="horz" lIns="91440" tIns="45720" rIns="91440" bIns="45720" rtlCol="0" anchor="ctr">
              <a:normAutofit fontScale="7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600" b="1" dirty="0">
                  <a:solidFill>
                    <a:srgbClr val="01ACC8"/>
                  </a:solidFill>
                  <a:latin typeface="Helvetica" charset="0"/>
                  <a:ea typeface="Helvetica" charset="0"/>
                  <a:cs typeface="Helvetica" charset="0"/>
                </a:rPr>
                <a:t>THE WHAT,</a:t>
              </a:r>
            </a:p>
            <a:p>
              <a:pPr algn="l"/>
              <a:r>
                <a:rPr lang="en-GB" sz="3600" b="1" dirty="0">
                  <a:solidFill>
                    <a:srgbClr val="01ACC8"/>
                  </a:solidFill>
                  <a:latin typeface="Helvetica" charset="0"/>
                  <a:ea typeface="Helvetica" charset="0"/>
                  <a:cs typeface="Helvetica" charset="0"/>
                </a:rPr>
                <a:t>WHY, HOW OF</a:t>
              </a:r>
            </a:p>
            <a:p>
              <a:pPr algn="l"/>
              <a:r>
                <a:rPr lang="en-GB" sz="3600" b="1" dirty="0">
                  <a:solidFill>
                    <a:srgbClr val="01ACC8"/>
                  </a:solidFill>
                  <a:latin typeface="Helvetica" charset="0"/>
                  <a:ea typeface="Helvetica" charset="0"/>
                  <a:cs typeface="Helvetica" charset="0"/>
                </a:rPr>
                <a:t>PUBLIC ENGAGEMENT</a:t>
              </a:r>
              <a:endParaRPr lang="en-US" sz="3600" b="1" dirty="0">
                <a:solidFill>
                  <a:srgbClr val="01ACC8"/>
                </a:solidFill>
                <a:latin typeface="Helvetica" charset="0"/>
                <a:ea typeface="Helvetica" charset="0"/>
                <a:cs typeface="Helvetica" charset="0"/>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808" y="-217720"/>
            <a:ext cx="8472383" cy="6207040"/>
          </a:xfrm>
          <a:prstGeom prst="rect">
            <a:avLst/>
          </a:prstGeom>
        </p:spPr>
      </p:pic>
      <p:sp>
        <p:nvSpPr>
          <p:cNvPr id="4" name="Oval 3"/>
          <p:cNvSpPr/>
          <p:nvPr/>
        </p:nvSpPr>
        <p:spPr>
          <a:xfrm>
            <a:off x="784612" y="2172615"/>
            <a:ext cx="6805748" cy="1593669"/>
          </a:xfrm>
          <a:prstGeom prst="ellipse">
            <a:avLst/>
          </a:prstGeom>
          <a:noFill/>
          <a:ln w="762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24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download-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4767" y="492960"/>
            <a:ext cx="2880879" cy="3191711"/>
          </a:xfrm>
          <a:prstGeom prst="rect">
            <a:avLst/>
          </a:prstGeom>
        </p:spPr>
      </p:pic>
      <p:pic>
        <p:nvPicPr>
          <p:cNvPr id="3" name="Picture 2" descr="download-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05587" y="1971841"/>
            <a:ext cx="2880879" cy="3191711"/>
          </a:xfrm>
          <a:prstGeom prst="rect">
            <a:avLst/>
          </a:prstGeom>
        </p:spPr>
      </p:pic>
      <p:sp>
        <p:nvSpPr>
          <p:cNvPr id="6" name="Rectangle 5"/>
          <p:cNvSpPr/>
          <p:nvPr/>
        </p:nvSpPr>
        <p:spPr>
          <a:xfrm>
            <a:off x="5554318" y="1077828"/>
            <a:ext cx="2974202" cy="3108544"/>
          </a:xfrm>
          <a:prstGeom prst="rect">
            <a:avLst/>
          </a:prstGeom>
        </p:spPr>
        <p:txBody>
          <a:bodyPr wrap="square">
            <a:spAutoFit/>
          </a:bodyPr>
          <a:lstStyle/>
          <a:p>
            <a:pPr lvl="0"/>
            <a:r>
              <a:rPr lang="en-GB" sz="2800" b="1" dirty="0">
                <a:solidFill>
                  <a:schemeClr val="bg1"/>
                </a:solidFill>
              </a:rPr>
              <a:t>Faeces from healthy people mixed with water is given to treat patients suffering from intestinal infection.</a:t>
            </a:r>
            <a:endParaRPr lang="en-GB" sz="2800" dirty="0">
              <a:solidFill>
                <a:schemeClr val="bg1"/>
              </a:solidFill>
            </a:endParaRPr>
          </a:p>
        </p:txBody>
      </p:sp>
    </p:spTree>
    <p:extLst>
      <p:ext uri="{BB962C8B-B14F-4D97-AF65-F5344CB8AC3E}">
        <p14:creationId xmlns:p14="http://schemas.microsoft.com/office/powerpoint/2010/main" val="337406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1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9144000" cy="5715000"/>
          </a:xfrm>
          <a:prstGeom prst="rect">
            <a:avLst/>
          </a:prstGeom>
        </p:spPr>
      </p:pic>
      <p:sp>
        <p:nvSpPr>
          <p:cNvPr id="8" name="Rectangle 7"/>
          <p:cNvSpPr/>
          <p:nvPr/>
        </p:nvSpPr>
        <p:spPr>
          <a:xfrm>
            <a:off x="1355020" y="2348674"/>
            <a:ext cx="6278281" cy="584776"/>
          </a:xfrm>
          <a:prstGeom prst="rect">
            <a:avLst/>
          </a:prstGeom>
          <a:solidFill>
            <a:schemeClr val="accent2">
              <a:lumMod val="20000"/>
              <a:lumOff val="80000"/>
              <a:alpha val="60000"/>
            </a:schemeClr>
          </a:solidFill>
        </p:spPr>
        <p:txBody>
          <a:bodyPr wrap="none">
            <a:spAutoFit/>
          </a:bodyPr>
          <a:lstStyle/>
          <a:p>
            <a:pPr lvl="0" algn="ctr"/>
            <a:r>
              <a:rPr lang="en-GB" sz="3200" b="1" dirty="0"/>
              <a:t>Snake venom is used to fight cancer</a:t>
            </a:r>
            <a:endParaRPr lang="en-GB" sz="3200" dirty="0"/>
          </a:p>
        </p:txBody>
      </p:sp>
    </p:spTree>
    <p:extLst>
      <p:ext uri="{BB962C8B-B14F-4D97-AF65-F5344CB8AC3E}">
        <p14:creationId xmlns:p14="http://schemas.microsoft.com/office/powerpoint/2010/main" val="170065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1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357184" y="768686"/>
            <a:ext cx="2422020" cy="3425657"/>
          </a:xfrm>
          <a:prstGeom prst="rect">
            <a:avLst/>
          </a:prstGeom>
        </p:spPr>
      </p:pic>
      <p:pic>
        <p:nvPicPr>
          <p:cNvPr id="3" name="Picture 2" descr="download-1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02931" y="768686"/>
            <a:ext cx="2424114" cy="3425656"/>
          </a:xfrm>
          <a:prstGeom prst="rect">
            <a:avLst/>
          </a:prstGeom>
        </p:spPr>
      </p:pic>
      <p:pic>
        <p:nvPicPr>
          <p:cNvPr id="2" name="Picture 1" descr="download-15"/>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1525" y="768685"/>
            <a:ext cx="2407450" cy="3425657"/>
          </a:xfrm>
          <a:prstGeom prst="rect">
            <a:avLst/>
          </a:prstGeom>
        </p:spPr>
      </p:pic>
      <p:sp>
        <p:nvSpPr>
          <p:cNvPr id="7" name="Rectangle 6"/>
          <p:cNvSpPr/>
          <p:nvPr/>
        </p:nvSpPr>
        <p:spPr>
          <a:xfrm>
            <a:off x="300762" y="4790400"/>
            <a:ext cx="8471463" cy="446276"/>
          </a:xfrm>
          <a:prstGeom prst="rect">
            <a:avLst/>
          </a:prstGeom>
          <a:noFill/>
        </p:spPr>
        <p:txBody>
          <a:bodyPr wrap="square">
            <a:spAutoFit/>
          </a:bodyPr>
          <a:lstStyle/>
          <a:p>
            <a:pPr lvl="0" algn="ctr"/>
            <a:r>
              <a:rPr lang="en-GB" sz="2300" b="1" dirty="0"/>
              <a:t>A combination of onion, garlic and cow bile can help kill infections</a:t>
            </a:r>
            <a:endParaRPr lang="en-GB" sz="2300" dirty="0"/>
          </a:p>
        </p:txBody>
      </p:sp>
    </p:spTree>
    <p:extLst>
      <p:ext uri="{BB962C8B-B14F-4D97-AF65-F5344CB8AC3E}">
        <p14:creationId xmlns:p14="http://schemas.microsoft.com/office/powerpoint/2010/main" val="26912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ownload-1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9144000" cy="5715000"/>
          </a:xfrm>
          <a:prstGeom prst="rect">
            <a:avLst/>
          </a:prstGeom>
        </p:spPr>
      </p:pic>
      <p:sp>
        <p:nvSpPr>
          <p:cNvPr id="6" name="Rectangle 5"/>
          <p:cNvSpPr/>
          <p:nvPr/>
        </p:nvSpPr>
        <p:spPr>
          <a:xfrm>
            <a:off x="4728647" y="4034839"/>
            <a:ext cx="3943324" cy="1107996"/>
          </a:xfrm>
          <a:prstGeom prst="rect">
            <a:avLst/>
          </a:prstGeom>
        </p:spPr>
        <p:txBody>
          <a:bodyPr wrap="square">
            <a:spAutoFit/>
          </a:bodyPr>
          <a:lstStyle/>
          <a:p>
            <a:pPr lvl="0"/>
            <a:r>
              <a:rPr lang="en-GB" sz="2200" b="1" dirty="0"/>
              <a:t>Silver dressings are a good treatment for chronic ulcers and extensive burns</a:t>
            </a:r>
            <a:endParaRPr lang="en-GB" sz="2200" dirty="0"/>
          </a:p>
        </p:txBody>
      </p:sp>
    </p:spTree>
    <p:extLst>
      <p:ext uri="{BB962C8B-B14F-4D97-AF65-F5344CB8AC3E}">
        <p14:creationId xmlns:p14="http://schemas.microsoft.com/office/powerpoint/2010/main" val="136475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47045" y="2400787"/>
            <a:ext cx="7249909" cy="64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a:xfrm>
            <a:off x="1169043" y="1857080"/>
            <a:ext cx="6805914" cy="3404731"/>
          </a:xfrm>
        </p:spPr>
        <p:txBody>
          <a:bodyPr/>
          <a:lstStyle/>
          <a:p>
            <a:endParaRPr lang="en-US" sz="2000" dirty="0">
              <a:solidFill>
                <a:schemeClr val="bg1"/>
              </a:solidFill>
              <a:latin typeface="Helvetica" charset="0"/>
              <a:ea typeface="Helvetica" charset="0"/>
              <a:cs typeface="Helvetica" charset="0"/>
            </a:endParaRPr>
          </a:p>
          <a:p>
            <a:endParaRPr lang="en-US" sz="2000" dirty="0">
              <a:solidFill>
                <a:schemeClr val="bg1"/>
              </a:solidFill>
              <a:latin typeface="Helvetica" charset="0"/>
              <a:ea typeface="Helvetica" charset="0"/>
              <a:cs typeface="Helvetica" charset="0"/>
            </a:endParaRPr>
          </a:p>
          <a:p>
            <a:endParaRPr lang="en-US" sz="2000" dirty="0">
              <a:solidFill>
                <a:schemeClr val="bg1"/>
              </a:solidFill>
              <a:latin typeface="Helvetica" charset="0"/>
              <a:ea typeface="Helvetica" charset="0"/>
              <a:cs typeface="Helvetica" charset="0"/>
            </a:endParaRPr>
          </a:p>
          <a:p>
            <a:endParaRPr lang="en-US" sz="2000" dirty="0">
              <a:solidFill>
                <a:schemeClr val="bg1"/>
              </a:solidFill>
              <a:latin typeface="Helvetica" charset="0"/>
              <a:ea typeface="Helvetica" charset="0"/>
              <a:cs typeface="Helvetica" charset="0"/>
            </a:endParaRPr>
          </a:p>
          <a:p>
            <a:endParaRPr lang="en-US" sz="3200" b="1" dirty="0">
              <a:solidFill>
                <a:srgbClr val="01ACC8"/>
              </a:solidFill>
              <a:latin typeface="Helvetica" charset="0"/>
              <a:ea typeface="Helvetica" charset="0"/>
              <a:cs typeface="Helvetica" charset="0"/>
            </a:endParaRPr>
          </a:p>
          <a:p>
            <a:endParaRPr lang="en-US" sz="2400" b="1" dirty="0">
              <a:solidFill>
                <a:schemeClr val="bg1"/>
              </a:solidFill>
              <a:latin typeface="Helvetica" charset="0"/>
              <a:ea typeface="Helvetica" charset="0"/>
              <a:cs typeface="Helvetica" charset="0"/>
            </a:endParaRPr>
          </a:p>
          <a:p>
            <a:r>
              <a:rPr lang="en-US" sz="2400" b="1" dirty="0">
                <a:solidFill>
                  <a:schemeClr val="bg1"/>
                </a:solidFill>
                <a:latin typeface="Helvetica" charset="0"/>
                <a:ea typeface="Helvetica" charset="0"/>
                <a:cs typeface="Helvetica" charset="0"/>
              </a:rPr>
              <a:t>Sarah Chaney – </a:t>
            </a:r>
            <a:r>
              <a:rPr lang="en-US" sz="2400" b="1" u="sng" dirty="0">
                <a:solidFill>
                  <a:schemeClr val="bg1"/>
                </a:solidFill>
                <a:latin typeface="Helvetica" charset="0"/>
                <a:ea typeface="Helvetica" charset="0"/>
                <a:cs typeface="Helvetica" charset="0"/>
              </a:rPr>
              <a:t>sarah.chaney@rcn.org.uk</a:t>
            </a:r>
          </a:p>
          <a:p>
            <a:endParaRPr lang="en-US" sz="2400" b="1" dirty="0">
              <a:solidFill>
                <a:schemeClr val="bg1"/>
              </a:solidFill>
              <a:latin typeface="Helvetica" charset="0"/>
              <a:ea typeface="Helvetica" charset="0"/>
              <a:cs typeface="Helvetica" charset="0"/>
            </a:endParaRPr>
          </a:p>
          <a:p>
            <a:r>
              <a:rPr lang="en-US" sz="2400" b="1" dirty="0">
                <a:solidFill>
                  <a:schemeClr val="bg1"/>
                </a:solidFill>
                <a:latin typeface="Helvetica" charset="0"/>
                <a:ea typeface="Helvetica" charset="0"/>
                <a:cs typeface="Helvetica" charset="0"/>
              </a:rPr>
              <a:t>www.rcn.org.uk/library </a:t>
            </a:r>
          </a:p>
          <a:p>
            <a:endParaRPr lang="en-US" sz="2400" b="1" dirty="0">
              <a:solidFill>
                <a:schemeClr val="bg1"/>
              </a:solidFill>
              <a:latin typeface="Helvetica" charset="0"/>
              <a:ea typeface="Helvetica" charset="0"/>
              <a:cs typeface="Helvetica" charset="0"/>
            </a:endParaRPr>
          </a:p>
          <a:p>
            <a:r>
              <a:rPr lang="en-US" sz="2400" b="1" dirty="0">
                <a:solidFill>
                  <a:schemeClr val="bg1"/>
                </a:solidFill>
                <a:latin typeface="Helvetica" charset="0"/>
                <a:ea typeface="Helvetica" charset="0"/>
                <a:cs typeface="Helvetica" charset="0"/>
              </a:rPr>
              <a:t>       @RCNLibraries</a:t>
            </a:r>
          </a:p>
          <a:p>
            <a:endParaRPr lang="en-US" sz="2400" b="1" dirty="0">
              <a:solidFill>
                <a:schemeClr val="bg1"/>
              </a:solidFill>
              <a:latin typeface="Helvetica" charset="0"/>
              <a:ea typeface="Helvetica" charset="0"/>
              <a:cs typeface="Helvetica" charset="0"/>
            </a:endParaRPr>
          </a:p>
          <a:p>
            <a:endParaRPr lang="en-US" sz="2000" dirty="0">
              <a:solidFill>
                <a:schemeClr val="bg1"/>
              </a:solidFill>
              <a:latin typeface="Helvetica" charset="0"/>
              <a:ea typeface="Helvetica" charset="0"/>
              <a:cs typeface="Helvetica"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74669" y="391125"/>
            <a:ext cx="3394662" cy="1336648"/>
          </a:xfrm>
          <a:prstGeom prst="rect">
            <a:avLst/>
          </a:prstGeom>
        </p:spPr>
      </p:pic>
      <p:pic>
        <p:nvPicPr>
          <p:cNvPr id="4098" name="Picture 2" descr="https://wellcomecollection.org/download?uri=https%3A%2F%2Fiiif.wellcomecollection.org%2Fimage%2FL0086030.jpg%2Ffull%2Ffull%2F0%2Fdefault.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0" y="2018710"/>
            <a:ext cx="9144000" cy="33724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7509" y="380914"/>
            <a:ext cx="8259291" cy="1286845"/>
          </a:xfrm>
          <a:prstGeom prst="rect">
            <a:avLst/>
          </a:prstGeom>
          <a:solidFill>
            <a:schemeClr val="bg1"/>
          </a:solidFill>
          <a:ln w="0" cap="rnd" cmpd="tri">
            <a:noFill/>
            <a:prstDash val="solid"/>
          </a:ln>
        </p:spPr>
        <p:txBody>
          <a:bodyPr wrap="square" lIns="180000" tIns="180000" rIns="180000" bIns="180000" rtlCol="0">
            <a:spAutoFit/>
          </a:bodyPr>
          <a:lstStyle/>
          <a:p>
            <a:pPr algn="ctr"/>
            <a:r>
              <a:rPr lang="en-GB" sz="6000" b="1" dirty="0">
                <a:solidFill>
                  <a:srgbClr val="BB77B2"/>
                </a:solidFill>
                <a:effectLst>
                  <a:outerShdw blurRad="38100" dist="38100" dir="2700000" algn="tl">
                    <a:srgbClr val="000000">
                      <a:alpha val="43137"/>
                    </a:srgbClr>
                  </a:outerShdw>
                </a:effectLst>
                <a:cs typeface="Arial" pitchFamily="34" charset="0"/>
              </a:rPr>
              <a:t>HOW DID YOU DO?</a:t>
            </a:r>
            <a:endParaRPr lang="en-GB" sz="6000" b="1" i="1" dirty="0">
              <a:solidFill>
                <a:srgbClr val="BB77B2"/>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6996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5D5428B-798A-4F0B-88CF-72F01991519A" descr="B94B440A-CD14-4DE2-B7E7-88B98016A707"/>
          <p:cNvPicPr>
            <a:picLocks noChangeAspect="1" noChangeArrowheads="1"/>
          </p:cNvPicPr>
          <p:nvPr/>
        </p:nvPicPr>
        <p:blipFill>
          <a:blip r:embed="rId3">
            <a:duotone>
              <a:prstClr val="black"/>
              <a:srgbClr val="BB77B2">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9144000" cy="634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87828" y="4271554"/>
            <a:ext cx="4950823" cy="1015663"/>
          </a:xfrm>
          <a:prstGeom prst="rect">
            <a:avLst/>
          </a:prstGeom>
          <a:solidFill>
            <a:schemeClr val="bg1"/>
          </a:solidFill>
          <a:ln w="38100" cap="rnd">
            <a:solidFill>
              <a:srgbClr val="BB77B2"/>
            </a:solidFill>
          </a:ln>
        </p:spPr>
        <p:txBody>
          <a:bodyPr wrap="square" rtlCol="0">
            <a:spAutoFit/>
          </a:bodyPr>
          <a:lstStyle/>
          <a:p>
            <a:pPr algn="ctr"/>
            <a:r>
              <a:rPr lang="en-GB" sz="6000" b="1" dirty="0">
                <a:solidFill>
                  <a:srgbClr val="BB77B2"/>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58825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3596" y="559487"/>
            <a:ext cx="3668153" cy="4620121"/>
          </a:xfrm>
        </p:spPr>
        <p:txBody>
          <a:bodyPr/>
          <a:lstStyle/>
          <a:p>
            <a:pPr marL="0" indent="0">
              <a:buNone/>
            </a:pPr>
            <a:endParaRPr lang="en-US" sz="2800" dirty="0"/>
          </a:p>
          <a:p>
            <a:pPr marL="0" indent="0">
              <a:buNone/>
            </a:pPr>
            <a:r>
              <a:rPr lang="en-US" sz="2800" dirty="0"/>
              <a:t>Evidence-based practice</a:t>
            </a:r>
            <a:r>
              <a:rPr lang="is-IS" sz="2800" dirty="0"/>
              <a:t>…</a:t>
            </a:r>
          </a:p>
          <a:p>
            <a:pPr marL="0" indent="0">
              <a:buNone/>
            </a:pPr>
            <a:endParaRPr lang="is-IS" sz="2800" dirty="0"/>
          </a:p>
          <a:p>
            <a:pPr marL="0" indent="0">
              <a:buNone/>
            </a:pPr>
            <a:r>
              <a:rPr lang="en-US" sz="2800" dirty="0"/>
              <a:t>involves incorporating the most current and valid research results into everyday practice.</a:t>
            </a:r>
          </a:p>
          <a:p>
            <a:pPr marL="0" indent="0">
              <a:buNone/>
            </a:pPr>
            <a:endParaRPr lang="is-IS" dirty="0"/>
          </a:p>
          <a:p>
            <a:pPr marL="0" indent="0">
              <a:buNone/>
            </a:pPr>
            <a:endParaRPr lang="en-US" dirty="0"/>
          </a:p>
          <a:p>
            <a:endParaRPr lang="en-US" dirty="0"/>
          </a:p>
          <a:p>
            <a:pPr marL="0" indent="0">
              <a:buNone/>
            </a:pPr>
            <a:endParaRPr lang="en-US" dirty="0"/>
          </a:p>
        </p:txBody>
      </p:sp>
      <p:sp>
        <p:nvSpPr>
          <p:cNvPr id="10" name="TextBox 9"/>
          <p:cNvSpPr txBox="1"/>
          <p:nvPr/>
        </p:nvSpPr>
        <p:spPr>
          <a:xfrm>
            <a:off x="1936750" y="2159000"/>
            <a:ext cx="184666" cy="308392"/>
          </a:xfrm>
          <a:prstGeom prst="rect">
            <a:avLst/>
          </a:prstGeom>
          <a:noFill/>
        </p:spPr>
        <p:txBody>
          <a:bodyPr wrap="none" rtlCol="0">
            <a:spAutoFit/>
          </a:bodyPr>
          <a:lstStyle/>
          <a:p>
            <a:endParaRPr lang="en-US" dirty="0"/>
          </a:p>
        </p:txBody>
      </p:sp>
      <p:pic>
        <p:nvPicPr>
          <p:cNvPr id="19" name="Picture 18" descr="download-1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18768" y="559487"/>
            <a:ext cx="3593635" cy="4620121"/>
          </a:xfrm>
          <a:prstGeom prst="rect">
            <a:avLst/>
          </a:prstGeom>
        </p:spPr>
      </p:pic>
    </p:spTree>
    <p:extLst>
      <p:ext uri="{BB962C8B-B14F-4D97-AF65-F5344CB8AC3E}">
        <p14:creationId xmlns:p14="http://schemas.microsoft.com/office/powerpoint/2010/main" val="180614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3541" y="374796"/>
            <a:ext cx="6894856" cy="5001370"/>
          </a:xfrm>
          <a:prstGeom prst="rect">
            <a:avLst/>
          </a:prstGeom>
          <a:noFill/>
        </p:spPr>
        <p:txBody>
          <a:bodyPr wrap="square" rtlCol="0">
            <a:spAutoFit/>
          </a:bodyPr>
          <a:lstStyle/>
          <a:p>
            <a:r>
              <a:rPr lang="en-US" sz="1100" dirty="0"/>
              <a:t>'Humphrey Davy making his first experiment when a boy.’ </a:t>
            </a:r>
          </a:p>
          <a:p>
            <a:endParaRPr lang="en-US" sz="1100" u="sng" dirty="0"/>
          </a:p>
          <a:p>
            <a:r>
              <a:rPr lang="en-US" sz="1100" dirty="0"/>
              <a:t>'The treatment of malignant </a:t>
            </a:r>
            <a:r>
              <a:rPr lang="en-US" sz="1100" dirty="0" err="1"/>
              <a:t>tumours</a:t>
            </a:r>
            <a:r>
              <a:rPr lang="en-US" sz="1100" dirty="0"/>
              <a:t> by electrical currents.’</a:t>
            </a:r>
          </a:p>
          <a:p>
            <a:endParaRPr lang="en-US" sz="1100" dirty="0"/>
          </a:p>
          <a:p>
            <a:r>
              <a:rPr lang="en-US" sz="1100" dirty="0"/>
              <a:t>'A quack doctor selling remedies from his caravan; satirizing' by Tom Merry</a:t>
            </a:r>
          </a:p>
          <a:p>
            <a:endParaRPr lang="en-US" sz="1100" u="sng" dirty="0"/>
          </a:p>
          <a:p>
            <a:r>
              <a:rPr lang="en-US" sz="1100" dirty="0"/>
              <a:t>'A </a:t>
            </a:r>
            <a:r>
              <a:rPr lang="en-US" sz="1100" dirty="0" err="1"/>
              <a:t>practictioner</a:t>
            </a:r>
            <a:r>
              <a:rPr lang="en-US" sz="1100" dirty="0"/>
              <a:t> of Mesmerism using Animal Magnetism’ </a:t>
            </a:r>
          </a:p>
          <a:p>
            <a:endParaRPr lang="en-US" sz="1100" dirty="0"/>
          </a:p>
          <a:p>
            <a:r>
              <a:rPr lang="en-US" sz="1100" dirty="0"/>
              <a:t>'Nottingham: open air treatment of sick children.’ </a:t>
            </a:r>
          </a:p>
          <a:p>
            <a:endParaRPr lang="en-US" sz="1100" u="sng" dirty="0"/>
          </a:p>
          <a:p>
            <a:r>
              <a:rPr lang="en-US" sz="1100" dirty="0"/>
              <a:t>'Head and shoulders of a man holding a tobacco pipe and blowing a smoke ring. Mezzotint, mid-17th century, by A. B.</a:t>
            </a:r>
            <a:r>
              <a:rPr lang="en-US" sz="1100" dirty="0">
                <a:hlinkClick r:id="rId3"/>
              </a:rPr>
              <a:t>’</a:t>
            </a:r>
          </a:p>
          <a:p>
            <a:endParaRPr lang="en-US" sz="1100" u="sng" dirty="0">
              <a:hlinkClick r:id="rId3"/>
            </a:endParaRPr>
          </a:p>
          <a:p>
            <a:r>
              <a:rPr lang="en-US" sz="1100" dirty="0"/>
              <a:t>'Resuscitation set, Europe, 1801-1850' by Science Museum, London</a:t>
            </a:r>
          </a:p>
          <a:p>
            <a:endParaRPr lang="en-US" sz="1100" u="sng" dirty="0">
              <a:hlinkClick r:id="rId3"/>
            </a:endParaRPr>
          </a:p>
          <a:p>
            <a:r>
              <a:rPr lang="en-US" sz="1100" dirty="0"/>
              <a:t>'Two babies with giant bottle of Ayers Cherry Pectoral’ </a:t>
            </a:r>
          </a:p>
          <a:p>
            <a:endParaRPr lang="en-US" sz="1100" dirty="0"/>
          </a:p>
          <a:p>
            <a:r>
              <a:rPr lang="en-US" sz="1100" dirty="0"/>
              <a:t>'Intestinal bacteria' by University of Edinburgh</a:t>
            </a:r>
          </a:p>
          <a:p>
            <a:endParaRPr lang="en-US" sz="1100" u="sng" dirty="0"/>
          </a:p>
          <a:p>
            <a:r>
              <a:rPr lang="en-US" sz="1100" dirty="0"/>
              <a:t>'A wood rattle-snake. Etching by Heath.’</a:t>
            </a:r>
          </a:p>
          <a:p>
            <a:endParaRPr lang="en-US" sz="1100" u="sng" dirty="0">
              <a:hlinkClick r:id="rId3"/>
            </a:endParaRPr>
          </a:p>
          <a:p>
            <a:r>
              <a:rPr lang="en-US" sz="1100" dirty="0"/>
              <a:t>'Allium </a:t>
            </a:r>
            <a:r>
              <a:rPr lang="en-US" sz="1100" dirty="0" err="1"/>
              <a:t>sativum</a:t>
            </a:r>
            <a:r>
              <a:rPr lang="en-US" sz="1100" dirty="0"/>
              <a:t> (Garlic)' by Rowan </a:t>
            </a:r>
            <a:r>
              <a:rPr lang="en-US" sz="1100" dirty="0" err="1"/>
              <a:t>McOnegal</a:t>
            </a:r>
            <a:endParaRPr lang="en-US" sz="1100" dirty="0"/>
          </a:p>
          <a:p>
            <a:endParaRPr lang="en-US" sz="1100" u="sng" dirty="0">
              <a:hlinkClick r:id="rId3"/>
            </a:endParaRPr>
          </a:p>
          <a:p>
            <a:r>
              <a:rPr lang="en-US" sz="1100" dirty="0"/>
              <a:t>'An onion, woodcut, 1547'</a:t>
            </a:r>
            <a:endParaRPr lang="en-US" sz="1100" u="sng" dirty="0">
              <a:hlinkClick r:id="rId3"/>
            </a:endParaRPr>
          </a:p>
          <a:p>
            <a:endParaRPr lang="en-US" sz="1100" u="sng" dirty="0">
              <a:hlinkClick r:id="rId3"/>
            </a:endParaRPr>
          </a:p>
          <a:p>
            <a:r>
              <a:rPr lang="en-US" sz="1100" dirty="0"/>
              <a:t>'Opened up dog: Close-up: common bile duct' by Royal Veterinary College</a:t>
            </a:r>
          </a:p>
          <a:p>
            <a:endParaRPr lang="en-US" sz="1100" u="sng" dirty="0">
              <a:hlinkClick r:id="rId3"/>
            </a:endParaRPr>
          </a:p>
          <a:p>
            <a:r>
              <a:rPr lang="en-US" sz="1100" dirty="0"/>
              <a:t>'Girl's forearm with a large chronic ulcer' by Mark, Leonard Portal and St Bartholomew's Hospital Archives &amp; Museum</a:t>
            </a:r>
          </a:p>
          <a:p>
            <a:endParaRPr lang="en-US" sz="1100" b="1" dirty="0"/>
          </a:p>
          <a:p>
            <a:r>
              <a:rPr lang="en-US" sz="1100" dirty="0"/>
              <a:t>'The mad doctors defeated - a sketch of Dr. B-s retreat!!!' by William Heath</a:t>
            </a:r>
            <a:endParaRPr lang="en-US" sz="1100" u="sng" dirty="0">
              <a:hlinkClick r:id="rId3"/>
            </a:endParaRPr>
          </a:p>
        </p:txBody>
      </p:sp>
      <p:sp>
        <p:nvSpPr>
          <p:cNvPr id="4" name="TextBox 3"/>
          <p:cNvSpPr txBox="1"/>
          <p:nvPr/>
        </p:nvSpPr>
        <p:spPr>
          <a:xfrm rot="16200000">
            <a:off x="-1993135" y="2689372"/>
            <a:ext cx="5101398" cy="338556"/>
          </a:xfrm>
          <a:prstGeom prst="rect">
            <a:avLst/>
          </a:prstGeom>
          <a:noFill/>
          <a:scene3d>
            <a:camera prst="orthographicFront">
              <a:rot lat="0" lon="20999997" rev="0"/>
            </a:camera>
            <a:lightRig rig="threePt" dir="t"/>
          </a:scene3d>
        </p:spPr>
        <p:txBody>
          <a:bodyPr wrap="square" rtlCol="0">
            <a:spAutoFit/>
          </a:bodyPr>
          <a:lstStyle/>
          <a:p>
            <a:pPr algn="ctr"/>
            <a:r>
              <a:rPr lang="en-US" sz="1600" b="1" dirty="0"/>
              <a:t>All images from </a:t>
            </a:r>
            <a:r>
              <a:rPr lang="en-US" sz="1600" b="1" dirty="0" err="1"/>
              <a:t>Wellcome</a:t>
            </a:r>
            <a:r>
              <a:rPr lang="en-US" sz="1600" b="1" dirty="0"/>
              <a:t> Collection (in order of use):</a:t>
            </a:r>
          </a:p>
        </p:txBody>
      </p:sp>
    </p:spTree>
    <p:extLst>
      <p:ext uri="{BB962C8B-B14F-4D97-AF65-F5344CB8AC3E}">
        <p14:creationId xmlns:p14="http://schemas.microsoft.com/office/powerpoint/2010/main" val="39787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376" y="437955"/>
            <a:ext cx="3713474" cy="1104636"/>
          </a:xfrm>
        </p:spPr>
        <p:txBody>
          <a:bodyPr>
            <a:normAutofit/>
          </a:bodyPr>
          <a:lstStyle/>
          <a:p>
            <a:r>
              <a:rPr lang="en-US" sz="2800" dirty="0"/>
              <a:t>Why is this important?</a:t>
            </a:r>
          </a:p>
        </p:txBody>
      </p:sp>
      <p:sp>
        <p:nvSpPr>
          <p:cNvPr id="3" name="Content Placeholder 2"/>
          <p:cNvSpPr>
            <a:spLocks noGrp="1"/>
          </p:cNvSpPr>
          <p:nvPr>
            <p:ph sz="half" idx="1"/>
          </p:nvPr>
        </p:nvSpPr>
        <p:spPr>
          <a:xfrm>
            <a:off x="540410" y="1633676"/>
            <a:ext cx="3974440" cy="3086295"/>
          </a:xfrm>
        </p:spPr>
        <p:txBody>
          <a:bodyPr>
            <a:normAutofit fontScale="85000" lnSpcReduction="10000"/>
          </a:bodyPr>
          <a:lstStyle/>
          <a:p>
            <a:r>
              <a:rPr lang="en-US" sz="2600" dirty="0"/>
              <a:t>New evidence is emerging all the time, often revealing more effective treatment options</a:t>
            </a:r>
          </a:p>
          <a:p>
            <a:pPr marL="0" indent="0">
              <a:buNone/>
            </a:pPr>
            <a:endParaRPr lang="en-US" sz="2600" dirty="0"/>
          </a:p>
          <a:p>
            <a:r>
              <a:rPr lang="en-US" sz="2600" dirty="0"/>
              <a:t>Can </a:t>
            </a:r>
            <a:r>
              <a:rPr lang="en-GB" sz="2600" dirty="0"/>
              <a:t>anyone think of a once popular treatment that has now been deemed obsolete by new evidence?</a:t>
            </a:r>
          </a:p>
          <a:p>
            <a:pPr marL="0" indent="0">
              <a:buNone/>
            </a:pPr>
            <a:endParaRPr lang="en-US" b="1" dirty="0"/>
          </a:p>
          <a:p>
            <a:pPr marL="0" indent="0">
              <a:buNone/>
            </a:pPr>
            <a:r>
              <a:rPr lang="en-US" dirty="0">
                <a:latin typeface="Wingdings"/>
                <a:ea typeface="Wingdings"/>
                <a:cs typeface="Wingdings"/>
              </a:rPr>
              <a:t>				  </a:t>
            </a:r>
            <a:endParaRPr lang="en-US" b="1" dirty="0"/>
          </a:p>
        </p:txBody>
      </p:sp>
      <p:pic>
        <p:nvPicPr>
          <p:cNvPr id="6" name="Content Placeholder 5" descr="download-4"/>
          <p:cNvPicPr>
            <a:picLocks noGrp="1" noChangeAspect="1"/>
          </p:cNvPicPr>
          <p:nvPr>
            <p:ph sz="half" idx="2"/>
          </p:nvPr>
        </p:nvPicPr>
        <p:blipFill>
          <a:blip r:embed="rId3" cstate="screen">
            <a:extLst>
              <a:ext uri="{28A0092B-C50C-407E-A947-70E740481C1C}">
                <a14:useLocalDpi xmlns:a14="http://schemas.microsoft.com/office/drawing/2010/main" val="0"/>
              </a:ext>
            </a:extLst>
          </a:blip>
          <a:srcRect/>
          <a:stretch>
            <a:fillRect/>
          </a:stretch>
        </p:blipFill>
        <p:spPr>
          <a:xfrm>
            <a:off x="5046151" y="437955"/>
            <a:ext cx="3448050" cy="4843463"/>
          </a:xfrm>
        </p:spPr>
      </p:pic>
      <p:sp>
        <p:nvSpPr>
          <p:cNvPr id="7" name="TextBox 6"/>
          <p:cNvSpPr txBox="1"/>
          <p:nvPr/>
        </p:nvSpPr>
        <p:spPr>
          <a:xfrm>
            <a:off x="317504" y="4970629"/>
            <a:ext cx="4728647" cy="308392"/>
          </a:xfrm>
          <a:prstGeom prst="rect">
            <a:avLst/>
          </a:prstGeom>
          <a:noFill/>
        </p:spPr>
        <p:txBody>
          <a:bodyPr wrap="square" rtlCol="0">
            <a:spAutoFit/>
          </a:bodyPr>
          <a:lstStyle/>
          <a:p>
            <a:r>
              <a:rPr lang="en-US" i="1" dirty="0"/>
              <a:t>The treatment of malignant</a:t>
            </a:r>
            <a:r>
              <a:rPr lang="en-US" i="1" dirty="0">
                <a:sym typeface="Wingdings"/>
              </a:rPr>
              <a:t> </a:t>
            </a:r>
            <a:r>
              <a:rPr lang="en-US" i="1" dirty="0" err="1"/>
              <a:t>tumours</a:t>
            </a:r>
            <a:r>
              <a:rPr lang="en-US" i="1" dirty="0"/>
              <a:t> by electrical currents </a:t>
            </a:r>
            <a:r>
              <a:rPr lang="en-US" b="1" dirty="0">
                <a:latin typeface="Wingdings"/>
                <a:ea typeface="Wingdings"/>
                <a:cs typeface="Wingdings"/>
                <a:sym typeface="Wingdings"/>
              </a:rPr>
              <a:t></a:t>
            </a:r>
            <a:endParaRPr lang="en-US" dirty="0"/>
          </a:p>
        </p:txBody>
      </p:sp>
    </p:spTree>
    <p:extLst>
      <p:ext uri="{BB962C8B-B14F-4D97-AF65-F5344CB8AC3E}">
        <p14:creationId xmlns:p14="http://schemas.microsoft.com/office/powerpoint/2010/main" val="365405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V0011377.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212145" y="1020980"/>
            <a:ext cx="4454032" cy="4106215"/>
          </a:xfrm>
          <a:prstGeom prst="rect">
            <a:avLst/>
          </a:prstGeom>
        </p:spPr>
      </p:pic>
      <p:sp>
        <p:nvSpPr>
          <p:cNvPr id="2" name="TextBox 1"/>
          <p:cNvSpPr txBox="1"/>
          <p:nvPr/>
        </p:nvSpPr>
        <p:spPr>
          <a:xfrm>
            <a:off x="597668" y="547843"/>
            <a:ext cx="3274719" cy="4150551"/>
          </a:xfrm>
          <a:prstGeom prst="rect">
            <a:avLst/>
          </a:prstGeom>
          <a:noFill/>
          <a:ln w="63500" cap="rnd" cmpd="tri">
            <a:solidFill>
              <a:srgbClr val="BB77B2"/>
            </a:solidFill>
            <a:prstDash val="sysDot"/>
          </a:ln>
        </p:spPr>
        <p:txBody>
          <a:bodyPr wrap="square" lIns="180000" tIns="180000" rIns="180000" bIns="180000" rtlCol="0">
            <a:spAutoFit/>
          </a:bodyPr>
          <a:lstStyle/>
          <a:p>
            <a:r>
              <a:rPr lang="en-GB" sz="3001" b="1" dirty="0">
                <a:cs typeface="Arial" pitchFamily="34" charset="0"/>
              </a:rPr>
              <a:t>Is each card….</a:t>
            </a:r>
          </a:p>
          <a:p>
            <a:endParaRPr lang="en-GB" sz="2701" b="1" i="1" dirty="0">
              <a:cs typeface="Arial" pitchFamily="34" charset="0"/>
            </a:endParaRPr>
          </a:p>
          <a:p>
            <a:pPr lvl="1">
              <a:buFont typeface="Arial" pitchFamily="34" charset="0"/>
              <a:buChar char="•"/>
            </a:pPr>
            <a:r>
              <a:rPr lang="en-GB" sz="2701" b="1" i="1" dirty="0">
                <a:cs typeface="Arial" pitchFamily="34" charset="0"/>
              </a:rPr>
              <a:t> A current practice?</a:t>
            </a:r>
          </a:p>
          <a:p>
            <a:pPr lvl="1">
              <a:buFont typeface="Arial" pitchFamily="34" charset="0"/>
              <a:buChar char="•"/>
            </a:pPr>
            <a:endParaRPr lang="en-GB" sz="2701" b="1" i="1" dirty="0">
              <a:cs typeface="Arial" pitchFamily="34" charset="0"/>
            </a:endParaRPr>
          </a:p>
          <a:p>
            <a:pPr lvl="1">
              <a:buFont typeface="Arial" pitchFamily="34" charset="0"/>
              <a:buChar char="•"/>
            </a:pPr>
            <a:r>
              <a:rPr lang="en-GB" sz="2701" b="1" i="1" dirty="0">
                <a:cs typeface="Arial" pitchFamily="34" charset="0"/>
              </a:rPr>
              <a:t> A past idea?</a:t>
            </a:r>
          </a:p>
          <a:p>
            <a:pPr lvl="1">
              <a:buFont typeface="Arial" pitchFamily="34" charset="0"/>
              <a:buChar char="•"/>
            </a:pPr>
            <a:endParaRPr lang="en-GB" sz="2701" b="1" i="1" dirty="0">
              <a:cs typeface="Arial" pitchFamily="34" charset="0"/>
            </a:endParaRPr>
          </a:p>
          <a:p>
            <a:pPr lvl="1">
              <a:buFont typeface="Arial" pitchFamily="34" charset="0"/>
              <a:buChar char="•"/>
            </a:pPr>
            <a:r>
              <a:rPr lang="en-GB" sz="2701" b="1" i="1" dirty="0">
                <a:cs typeface="Arial" pitchFamily="34" charset="0"/>
              </a:rPr>
              <a:t> Or completely fictional?</a:t>
            </a:r>
          </a:p>
        </p:txBody>
      </p:sp>
      <p:sp>
        <p:nvSpPr>
          <p:cNvPr id="6" name="Rectangle 5"/>
          <p:cNvSpPr/>
          <p:nvPr/>
        </p:nvSpPr>
        <p:spPr>
          <a:xfrm>
            <a:off x="0" y="0"/>
            <a:ext cx="9144000" cy="5715000"/>
          </a:xfrm>
          <a:prstGeom prst="rect">
            <a:avLst/>
          </a:prstGeom>
          <a:noFill/>
          <a:effectLst>
            <a:glow rad="101600">
              <a:srgbClr val="BB77B2">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080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2782" y="345214"/>
            <a:ext cx="8701684" cy="854208"/>
          </a:xfrm>
          <a:prstGeom prst="rect">
            <a:avLst/>
          </a:prstGeom>
          <a:noFill/>
        </p:spPr>
        <p:txBody>
          <a:bodyPr wrap="square" rtlCol="0">
            <a:spAutoFit/>
          </a:bodyPr>
          <a:lstStyle/>
          <a:p>
            <a:pPr algn="ctr"/>
            <a:r>
              <a:rPr lang="en-GB" sz="4051" b="1" dirty="0">
                <a:solidFill>
                  <a:schemeClr val="bg1"/>
                </a:solidFill>
                <a:latin typeface="Helvetica" pitchFamily="34" charset="0"/>
                <a:cs typeface="Helvetica" pitchFamily="34" charset="0"/>
              </a:rPr>
              <a:t>SOLUTIONS</a:t>
            </a:r>
          </a:p>
          <a:p>
            <a:r>
              <a:rPr lang="en-GB" sz="900" dirty="0">
                <a:cs typeface="Arial" pitchFamily="34" charset="0"/>
              </a:rPr>
              <a:t> </a:t>
            </a:r>
            <a:endParaRPr lang="en-GB" sz="900" b="1" i="1" dirty="0">
              <a:cs typeface="Arial" pitchFamily="34" charset="0"/>
            </a:endParaRPr>
          </a:p>
        </p:txBody>
      </p:sp>
      <p:sp>
        <p:nvSpPr>
          <p:cNvPr id="5" name="Rectangle 4"/>
          <p:cNvSpPr/>
          <p:nvPr/>
        </p:nvSpPr>
        <p:spPr>
          <a:xfrm>
            <a:off x="0" y="0"/>
            <a:ext cx="9144000" cy="5715000"/>
          </a:xfrm>
          <a:prstGeom prst="rect">
            <a:avLst/>
          </a:prstGeom>
          <a:noFill/>
          <a:effectLst>
            <a:glow rad="101600">
              <a:srgbClr val="BB77B2">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85354" y="267036"/>
            <a:ext cx="3644538" cy="2590464"/>
          </a:xfrm>
          <a:prstGeom prst="rect">
            <a:avLst/>
          </a:prstGeom>
          <a:ln>
            <a:noFill/>
          </a:ln>
          <a:effectLst>
            <a:softEdge rad="112500"/>
          </a:effec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081452" y="2687461"/>
            <a:ext cx="3470678" cy="2571052"/>
          </a:xfrm>
          <a:prstGeom prst="rect">
            <a:avLst/>
          </a:prstGeom>
        </p:spPr>
      </p:pic>
      <p:sp>
        <p:nvSpPr>
          <p:cNvPr id="8" name="TextBox 7"/>
          <p:cNvSpPr txBox="1"/>
          <p:nvPr/>
        </p:nvSpPr>
        <p:spPr>
          <a:xfrm>
            <a:off x="4415246" y="741615"/>
            <a:ext cx="4248992" cy="1286845"/>
          </a:xfrm>
          <a:prstGeom prst="rect">
            <a:avLst/>
          </a:prstGeom>
          <a:solidFill>
            <a:schemeClr val="bg1"/>
          </a:solidFill>
          <a:ln w="63500" cap="rnd" cmpd="tri">
            <a:solidFill>
              <a:srgbClr val="BB77B2"/>
            </a:solidFill>
            <a:prstDash val="sysDot"/>
          </a:ln>
        </p:spPr>
        <p:txBody>
          <a:bodyPr wrap="square" lIns="180000" tIns="180000" rIns="180000" bIns="180000" rtlCol="0">
            <a:spAutoFit/>
          </a:bodyPr>
          <a:lstStyle/>
          <a:p>
            <a:pPr algn="ctr"/>
            <a:r>
              <a:rPr lang="en-GB" sz="6000" b="1" dirty="0">
                <a:solidFill>
                  <a:srgbClr val="BB77B2"/>
                </a:solidFill>
                <a:effectLst>
                  <a:outerShdw blurRad="38100" dist="38100" dir="2700000" algn="tl">
                    <a:srgbClr val="000000">
                      <a:alpha val="43137"/>
                    </a:srgbClr>
                  </a:outerShdw>
                </a:effectLst>
                <a:cs typeface="Arial" pitchFamily="34" charset="0"/>
              </a:rPr>
              <a:t>PRESENT!</a:t>
            </a:r>
          </a:p>
        </p:txBody>
      </p:sp>
      <p:sp>
        <p:nvSpPr>
          <p:cNvPr id="9" name="TextBox 8"/>
          <p:cNvSpPr txBox="1"/>
          <p:nvPr/>
        </p:nvSpPr>
        <p:spPr>
          <a:xfrm>
            <a:off x="427510" y="3413924"/>
            <a:ext cx="4248992" cy="1286845"/>
          </a:xfrm>
          <a:prstGeom prst="rect">
            <a:avLst/>
          </a:prstGeom>
          <a:solidFill>
            <a:schemeClr val="bg1"/>
          </a:solidFill>
          <a:ln w="63500" cap="rnd" cmpd="tri">
            <a:solidFill>
              <a:srgbClr val="BB77B2"/>
            </a:solidFill>
            <a:prstDash val="sysDot"/>
          </a:ln>
        </p:spPr>
        <p:txBody>
          <a:bodyPr wrap="square" lIns="180000" tIns="180000" rIns="180000" bIns="180000" rtlCol="0">
            <a:spAutoFit/>
          </a:bodyPr>
          <a:lstStyle/>
          <a:p>
            <a:pPr algn="ctr"/>
            <a:r>
              <a:rPr lang="en-GB" sz="6000" b="1" dirty="0">
                <a:solidFill>
                  <a:srgbClr val="BB77B2"/>
                </a:solidFill>
                <a:effectLst>
                  <a:outerShdw blurRad="38100" dist="38100" dir="2700000" algn="tl">
                    <a:srgbClr val="000000">
                      <a:alpha val="43137"/>
                    </a:srgbClr>
                  </a:outerShdw>
                </a:effectLst>
                <a:cs typeface="Arial" pitchFamily="34" charset="0"/>
              </a:rPr>
              <a:t>PAST!</a:t>
            </a:r>
            <a:endParaRPr lang="en-GB" sz="6000" b="1" i="1" dirty="0">
              <a:solidFill>
                <a:srgbClr val="BB77B2"/>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6350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0011377.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212145" y="1020980"/>
            <a:ext cx="4454032" cy="4106215"/>
          </a:xfrm>
          <a:prstGeom prst="rect">
            <a:avLst/>
          </a:prstGeom>
        </p:spPr>
      </p:pic>
      <p:sp>
        <p:nvSpPr>
          <p:cNvPr id="2" name="TextBox 1"/>
          <p:cNvSpPr txBox="1"/>
          <p:nvPr/>
        </p:nvSpPr>
        <p:spPr>
          <a:xfrm>
            <a:off x="597668" y="547843"/>
            <a:ext cx="3274719" cy="4150551"/>
          </a:xfrm>
          <a:prstGeom prst="rect">
            <a:avLst/>
          </a:prstGeom>
          <a:noFill/>
          <a:ln w="63500" cap="rnd" cmpd="tri">
            <a:solidFill>
              <a:srgbClr val="BB77B2"/>
            </a:solidFill>
            <a:prstDash val="sysDot"/>
          </a:ln>
        </p:spPr>
        <p:txBody>
          <a:bodyPr wrap="square" lIns="180000" tIns="180000" rIns="180000" bIns="180000" rtlCol="0">
            <a:spAutoFit/>
          </a:bodyPr>
          <a:lstStyle/>
          <a:p>
            <a:r>
              <a:rPr lang="en-GB" sz="3001" b="1" dirty="0">
                <a:cs typeface="Arial" pitchFamily="34" charset="0"/>
              </a:rPr>
              <a:t>Is each card….</a:t>
            </a:r>
          </a:p>
          <a:p>
            <a:endParaRPr lang="en-GB" sz="2701" b="1" i="1" dirty="0">
              <a:cs typeface="Arial" pitchFamily="34" charset="0"/>
            </a:endParaRPr>
          </a:p>
          <a:p>
            <a:pPr lvl="1">
              <a:buFont typeface="Arial" pitchFamily="34" charset="0"/>
              <a:buChar char="•"/>
            </a:pPr>
            <a:r>
              <a:rPr lang="en-GB" sz="2701" b="1" i="1" dirty="0">
                <a:cs typeface="Arial" pitchFamily="34" charset="0"/>
              </a:rPr>
              <a:t> A current practice?</a:t>
            </a:r>
          </a:p>
          <a:p>
            <a:pPr lvl="1">
              <a:buFont typeface="Arial" pitchFamily="34" charset="0"/>
              <a:buChar char="•"/>
            </a:pPr>
            <a:endParaRPr lang="en-GB" sz="2701" b="1" i="1" dirty="0">
              <a:cs typeface="Arial" pitchFamily="34" charset="0"/>
            </a:endParaRPr>
          </a:p>
          <a:p>
            <a:pPr lvl="1">
              <a:buFont typeface="Arial" pitchFamily="34" charset="0"/>
              <a:buChar char="•"/>
            </a:pPr>
            <a:r>
              <a:rPr lang="en-GB" sz="2701" b="1" i="1" dirty="0">
                <a:cs typeface="Arial" pitchFamily="34" charset="0"/>
              </a:rPr>
              <a:t> A past idea?</a:t>
            </a:r>
          </a:p>
          <a:p>
            <a:pPr lvl="1">
              <a:buFont typeface="Arial" pitchFamily="34" charset="0"/>
              <a:buChar char="•"/>
            </a:pPr>
            <a:endParaRPr lang="en-GB" sz="2701" b="1" i="1" dirty="0">
              <a:cs typeface="Arial" pitchFamily="34" charset="0"/>
            </a:endParaRPr>
          </a:p>
          <a:p>
            <a:pPr lvl="1">
              <a:buFont typeface="Arial" pitchFamily="34" charset="0"/>
              <a:buChar char="•"/>
            </a:pPr>
            <a:r>
              <a:rPr lang="en-GB" sz="2701" b="1" i="1" dirty="0">
                <a:cs typeface="Arial" pitchFamily="34" charset="0"/>
              </a:rPr>
              <a:t> Or completely fictional?</a:t>
            </a:r>
          </a:p>
        </p:txBody>
      </p:sp>
      <p:sp>
        <p:nvSpPr>
          <p:cNvPr id="6" name="Rectangle 5"/>
          <p:cNvSpPr/>
          <p:nvPr/>
        </p:nvSpPr>
        <p:spPr>
          <a:xfrm>
            <a:off x="0" y="0"/>
            <a:ext cx="9144000" cy="5715000"/>
          </a:xfrm>
          <a:prstGeom prst="rect">
            <a:avLst/>
          </a:prstGeom>
          <a:noFill/>
          <a:effectLst>
            <a:glow rad="101600">
              <a:srgbClr val="BB77B2">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749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1"/>
            <a:ext cx="9144000" cy="5715000"/>
          </a:xfrm>
          <a:prstGeom prst="rect">
            <a:avLst/>
          </a:prstGeom>
        </p:spPr>
      </p:pic>
      <p:sp>
        <p:nvSpPr>
          <p:cNvPr id="6" name="Rectangle 5"/>
          <p:cNvSpPr/>
          <p:nvPr/>
        </p:nvSpPr>
        <p:spPr>
          <a:xfrm>
            <a:off x="0" y="0"/>
            <a:ext cx="9144000" cy="5715000"/>
          </a:xfrm>
          <a:prstGeom prst="rect">
            <a:avLst/>
          </a:prstGeom>
          <a:noFill/>
          <a:effectLst>
            <a:glow rad="101600">
              <a:srgbClr val="BB77B2">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27510" y="380914"/>
            <a:ext cx="4248992" cy="1286845"/>
          </a:xfrm>
          <a:prstGeom prst="rect">
            <a:avLst/>
          </a:prstGeom>
          <a:solidFill>
            <a:schemeClr val="bg1"/>
          </a:solidFill>
          <a:ln w="63500" cap="rnd" cmpd="tri">
            <a:solidFill>
              <a:srgbClr val="BB77B2"/>
            </a:solidFill>
            <a:prstDash val="sysDot"/>
          </a:ln>
        </p:spPr>
        <p:txBody>
          <a:bodyPr wrap="square" lIns="180000" tIns="180000" rIns="180000" bIns="180000" rtlCol="0">
            <a:spAutoFit/>
          </a:bodyPr>
          <a:lstStyle/>
          <a:p>
            <a:pPr algn="ctr"/>
            <a:r>
              <a:rPr lang="en-GB" sz="6000" b="1" dirty="0">
                <a:solidFill>
                  <a:srgbClr val="BB77B2"/>
                </a:solidFill>
                <a:effectLst>
                  <a:outerShdw blurRad="38100" dist="38100" dir="2700000" algn="tl">
                    <a:srgbClr val="000000">
                      <a:alpha val="43137"/>
                    </a:srgbClr>
                  </a:outerShdw>
                </a:effectLst>
                <a:cs typeface="Arial" pitchFamily="34" charset="0"/>
              </a:rPr>
              <a:t>ANSWERS!</a:t>
            </a:r>
            <a:endParaRPr lang="en-GB" sz="6000" b="1" i="1" dirty="0">
              <a:solidFill>
                <a:srgbClr val="BB77B2"/>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4440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8587" y="345214"/>
            <a:ext cx="8021908" cy="907941"/>
          </a:xfrm>
          <a:prstGeom prst="rect">
            <a:avLst/>
          </a:prstGeom>
          <a:noFill/>
        </p:spPr>
        <p:txBody>
          <a:bodyPr wrap="square" rtlCol="0">
            <a:spAutoFit/>
          </a:bodyPr>
          <a:lstStyle/>
          <a:p>
            <a:pPr algn="ctr"/>
            <a:r>
              <a:rPr lang="en-GB" sz="4400" b="1" dirty="0">
                <a:solidFill>
                  <a:srgbClr val="BB77B2"/>
                </a:solidFill>
                <a:effectLst>
                  <a:outerShdw blurRad="38100" dist="38100" dir="2700000" algn="tl">
                    <a:srgbClr val="000000">
                      <a:alpha val="43137"/>
                    </a:srgbClr>
                  </a:outerShdw>
                </a:effectLst>
                <a:cs typeface="Arial" pitchFamily="34" charset="0"/>
              </a:rPr>
              <a:t>FICTIONAL</a:t>
            </a:r>
            <a:endParaRPr lang="en-GB" sz="4051" b="1" dirty="0">
              <a:solidFill>
                <a:schemeClr val="bg1"/>
              </a:solidFill>
              <a:latin typeface="Helvetica" pitchFamily="34" charset="0"/>
              <a:cs typeface="Helvetica" pitchFamily="34" charset="0"/>
            </a:endParaRPr>
          </a:p>
          <a:p>
            <a:r>
              <a:rPr lang="en-GB" sz="900" dirty="0">
                <a:cs typeface="Arial" pitchFamily="34" charset="0"/>
              </a:rPr>
              <a:t> </a:t>
            </a:r>
            <a:endParaRPr lang="en-GB" sz="900" b="1" i="1" dirty="0">
              <a:cs typeface="Arial" pitchFamily="34" charset="0"/>
            </a:endParaRPr>
          </a:p>
        </p:txBody>
      </p:sp>
      <p:sp>
        <p:nvSpPr>
          <p:cNvPr id="4" name="TextBox 3"/>
          <p:cNvSpPr txBox="1"/>
          <p:nvPr/>
        </p:nvSpPr>
        <p:spPr>
          <a:xfrm>
            <a:off x="538587" y="1460501"/>
            <a:ext cx="4756119" cy="3477875"/>
          </a:xfrm>
          <a:prstGeom prst="rect">
            <a:avLst/>
          </a:prstGeom>
          <a:noFill/>
        </p:spPr>
        <p:txBody>
          <a:bodyPr wrap="square" rtlCol="0">
            <a:spAutoFit/>
          </a:bodyPr>
          <a:lstStyle/>
          <a:p>
            <a:r>
              <a:rPr lang="en-GB" sz="2000" dirty="0"/>
              <a:t>1. In the absence of medical supplies, butter can be pasted around the edges of a wound to prevent bacteria from entering it.</a:t>
            </a:r>
          </a:p>
          <a:p>
            <a:pPr lvl="0"/>
            <a:endParaRPr lang="en-GB" sz="2000" dirty="0"/>
          </a:p>
          <a:p>
            <a:r>
              <a:rPr lang="en-GB" sz="2000" dirty="0"/>
              <a:t>2. The tailbone (coccyx) can be manipulated to make a person taller.</a:t>
            </a:r>
          </a:p>
          <a:p>
            <a:pPr lvl="0"/>
            <a:endParaRPr lang="en-GB" sz="2000" dirty="0"/>
          </a:p>
          <a:p>
            <a:r>
              <a:rPr lang="en-GB" sz="2000" dirty="0"/>
              <a:t>3. If used wrongly, the universal antibiotic </a:t>
            </a:r>
            <a:r>
              <a:rPr lang="en-GB" sz="2000" dirty="0" err="1"/>
              <a:t>Kalocin</a:t>
            </a:r>
            <a:r>
              <a:rPr lang="en-GB" sz="2000" dirty="0"/>
              <a:t> can kill off all good bacteria in a person’s body, risking an infinite number of infections.</a:t>
            </a:r>
          </a:p>
        </p:txBody>
      </p:sp>
      <p:sp>
        <p:nvSpPr>
          <p:cNvPr id="5" name="Rectangle 4"/>
          <p:cNvSpPr/>
          <p:nvPr/>
        </p:nvSpPr>
        <p:spPr>
          <a:xfrm>
            <a:off x="0" y="0"/>
            <a:ext cx="9144000" cy="5715000"/>
          </a:xfrm>
          <a:prstGeom prst="rect">
            <a:avLst/>
          </a:prstGeom>
          <a:noFill/>
          <a:effectLst>
            <a:glow rad="101600">
              <a:srgbClr val="BB77B2">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download-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584794" y="1460500"/>
            <a:ext cx="2975701" cy="3477875"/>
          </a:xfrm>
          <a:prstGeom prst="rect">
            <a:avLst/>
          </a:prstGeom>
        </p:spPr>
      </p:pic>
    </p:spTree>
    <p:extLst>
      <p:ext uri="{BB962C8B-B14F-4D97-AF65-F5344CB8AC3E}">
        <p14:creationId xmlns:p14="http://schemas.microsoft.com/office/powerpoint/2010/main" val="22943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74669" y="150594"/>
            <a:ext cx="3394662" cy="1336648"/>
          </a:xfrm>
          <a:prstGeom prst="rect">
            <a:avLst/>
          </a:prstGeom>
        </p:spPr>
      </p:pic>
      <p:sp>
        <p:nvSpPr>
          <p:cNvPr id="12" name="Rectangle 11"/>
          <p:cNvSpPr/>
          <p:nvPr/>
        </p:nvSpPr>
        <p:spPr>
          <a:xfrm>
            <a:off x="308646" y="3890256"/>
            <a:ext cx="3100761" cy="1537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99" y="0"/>
            <a:ext cx="7730711" cy="5663676"/>
          </a:xfrm>
          <a:prstGeom prst="rect">
            <a:avLst/>
          </a:prstGeom>
        </p:spPr>
      </p:pic>
      <p:sp>
        <p:nvSpPr>
          <p:cNvPr id="4" name="Oval 3"/>
          <p:cNvSpPr/>
          <p:nvPr/>
        </p:nvSpPr>
        <p:spPr>
          <a:xfrm>
            <a:off x="2978332" y="752394"/>
            <a:ext cx="5682342" cy="1593669"/>
          </a:xfrm>
          <a:prstGeom prst="ellipse">
            <a:avLst/>
          </a:prstGeom>
          <a:noFill/>
          <a:ln w="762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427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2259</TotalTime>
  <Words>2107</Words>
  <Application>Microsoft Macintosh PowerPoint</Application>
  <PresentationFormat>On-screen Show (16:10)</PresentationFormat>
  <Paragraphs>142</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Why is this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Ross</dc:creator>
  <cp:lastModifiedBy>Daniel Burt</cp:lastModifiedBy>
  <cp:revision>214</cp:revision>
  <dcterms:created xsi:type="dcterms:W3CDTF">2017-02-27T15:03:38Z</dcterms:created>
  <dcterms:modified xsi:type="dcterms:W3CDTF">2018-02-27T15:19:33Z</dcterms:modified>
</cp:coreProperties>
</file>