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3" r:id="rId3"/>
    <p:sldId id="284" r:id="rId4"/>
    <p:sldId id="258" r:id="rId5"/>
    <p:sldId id="270" r:id="rId6"/>
    <p:sldId id="259" r:id="rId7"/>
    <p:sldId id="275" r:id="rId8"/>
    <p:sldId id="295" r:id="rId9"/>
    <p:sldId id="296" r:id="rId10"/>
    <p:sldId id="298" r:id="rId11"/>
    <p:sldId id="297" r:id="rId12"/>
    <p:sldId id="294" r:id="rId13"/>
    <p:sldId id="293" r:id="rId14"/>
    <p:sldId id="301" r:id="rId15"/>
    <p:sldId id="300" r:id="rId16"/>
    <p:sldId id="299" r:id="rId17"/>
    <p:sldId id="263" r:id="rId18"/>
    <p:sldId id="291" r:id="rId19"/>
    <p:sldId id="265" r:id="rId20"/>
    <p:sldId id="262" r:id="rId21"/>
    <p:sldId id="302" r:id="rId22"/>
    <p:sldId id="303" r:id="rId23"/>
    <p:sldId id="304" r:id="rId24"/>
    <p:sldId id="307" r:id="rId25"/>
    <p:sldId id="305" r:id="rId26"/>
    <p:sldId id="306"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208" autoAdjust="0"/>
  </p:normalViewPr>
  <p:slideViewPr>
    <p:cSldViewPr snapToGrid="0">
      <p:cViewPr varScale="1">
        <p:scale>
          <a:sx n="80" d="100"/>
          <a:sy n="80"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53C2D-6B56-4327-BB7C-C4540D3BC3A6}"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12872-2C08-45DC-96E6-F6559938512F}" type="slidenum">
              <a:rPr lang="en-US" smtClean="0"/>
              <a:t>‹#›</a:t>
            </a:fld>
            <a:endParaRPr lang="en-US"/>
          </a:p>
        </p:txBody>
      </p:sp>
    </p:spTree>
    <p:extLst>
      <p:ext uri="{BB962C8B-B14F-4D97-AF65-F5344CB8AC3E}">
        <p14:creationId xmlns:p14="http://schemas.microsoft.com/office/powerpoint/2010/main" val="134257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12872-2C08-45DC-96E6-F6559938512F}" type="slidenum">
              <a:rPr lang="en-US" smtClean="0"/>
              <a:t>3</a:t>
            </a:fld>
            <a:endParaRPr lang="en-US"/>
          </a:p>
        </p:txBody>
      </p:sp>
    </p:spTree>
    <p:extLst>
      <p:ext uri="{BB962C8B-B14F-4D97-AF65-F5344CB8AC3E}">
        <p14:creationId xmlns:p14="http://schemas.microsoft.com/office/powerpoint/2010/main" val="309799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https://www.youtube.com/watch?v=WXPx_fBJVPU </a:t>
            </a:r>
          </a:p>
        </p:txBody>
      </p:sp>
      <p:sp>
        <p:nvSpPr>
          <p:cNvPr id="4" name="Slide Number Placeholder 3"/>
          <p:cNvSpPr>
            <a:spLocks noGrp="1"/>
          </p:cNvSpPr>
          <p:nvPr>
            <p:ph type="sldNum" sz="quarter" idx="10"/>
          </p:nvPr>
        </p:nvSpPr>
        <p:spPr/>
        <p:txBody>
          <a:bodyPr/>
          <a:lstStyle/>
          <a:p>
            <a:fld id="{4B712872-2C08-45DC-96E6-F6559938512F}" type="slidenum">
              <a:rPr lang="en-US" smtClean="0"/>
              <a:t>9</a:t>
            </a:fld>
            <a:endParaRPr lang="en-US"/>
          </a:p>
        </p:txBody>
      </p:sp>
    </p:spTree>
    <p:extLst>
      <p:ext uri="{BB962C8B-B14F-4D97-AF65-F5344CB8AC3E}">
        <p14:creationId xmlns:p14="http://schemas.microsoft.com/office/powerpoint/2010/main" val="348206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https://www.youtube.com/watch?v=WXPx_fBJVPU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12872-2C08-45DC-96E6-F655993851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3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12872-2C08-45DC-96E6-F6559938512F}" type="slidenum">
              <a:rPr lang="en-US" smtClean="0"/>
              <a:t>26</a:t>
            </a:fld>
            <a:endParaRPr lang="en-US"/>
          </a:p>
        </p:txBody>
      </p:sp>
    </p:spTree>
    <p:extLst>
      <p:ext uri="{BB962C8B-B14F-4D97-AF65-F5344CB8AC3E}">
        <p14:creationId xmlns:p14="http://schemas.microsoft.com/office/powerpoint/2010/main" val="344776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2159-09C2-4BC4-9914-E6EB72BD5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731D80-FC8A-4841-8902-C78A82917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59EB21-B271-4D42-AC6B-06AF569AD302}"/>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5" name="Footer Placeholder 4">
            <a:extLst>
              <a:ext uri="{FF2B5EF4-FFF2-40B4-BE49-F238E27FC236}">
                <a16:creationId xmlns:a16="http://schemas.microsoft.com/office/drawing/2014/main" id="{57CADEAB-A23C-4771-ABFF-3F9204C08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0FF70-6EE8-45D3-8D75-CFEF6B4E1685}"/>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342045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7479-5DFA-4805-8D7F-A58D7B643E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0FA47-0CBD-458A-BF89-90B27E5F5C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13376-4D74-472B-8A0D-68CD4ECE165B}"/>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5" name="Footer Placeholder 4">
            <a:extLst>
              <a:ext uri="{FF2B5EF4-FFF2-40B4-BE49-F238E27FC236}">
                <a16:creationId xmlns:a16="http://schemas.microsoft.com/office/drawing/2014/main" id="{88475A7B-911F-4DE9-B821-C266487C5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3DE91-91D1-4380-A86C-136967477AFE}"/>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210526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FB7E16-CC10-4502-83F7-50876C4A29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5F6FE2-C00F-4EE9-872B-C9E55F0812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280E-1D1C-4539-9F0A-6BD0C2F25A6C}"/>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5" name="Footer Placeholder 4">
            <a:extLst>
              <a:ext uri="{FF2B5EF4-FFF2-40B4-BE49-F238E27FC236}">
                <a16:creationId xmlns:a16="http://schemas.microsoft.com/office/drawing/2014/main" id="{B2192A6F-176D-4F9D-89F2-02A215FDA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B8CAD-A463-443D-B7FB-796255D860C8}"/>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403628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DA84-C095-48F7-B6C1-76D0C9880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83A1E-6D85-46A8-9AC6-F87795CC62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073C2-5B2B-4747-9CEB-E876BE0A1A7E}"/>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5" name="Footer Placeholder 4">
            <a:extLst>
              <a:ext uri="{FF2B5EF4-FFF2-40B4-BE49-F238E27FC236}">
                <a16:creationId xmlns:a16="http://schemas.microsoft.com/office/drawing/2014/main" id="{B7FB7BF9-38BB-4A54-92EC-5D6EE4CF7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65264-B957-4B0E-8717-F82BF88D1036}"/>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270972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E66D-0E8D-41D9-8E6F-58B74A340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088510-3825-484D-9CA3-4FF02304B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7F71A3-5DF7-4FEA-A4CA-1F66075C107C}"/>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5" name="Footer Placeholder 4">
            <a:extLst>
              <a:ext uri="{FF2B5EF4-FFF2-40B4-BE49-F238E27FC236}">
                <a16:creationId xmlns:a16="http://schemas.microsoft.com/office/drawing/2014/main" id="{6BF9DD96-B74E-43C2-9668-A53580E42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975C4-3842-401E-B038-719C7F976A95}"/>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381039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749A-DEC0-4B85-9623-95F2A0EBA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0B3274-1E29-42B1-90A2-1A7495B264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E9183-4AFB-458C-8E7C-E806FB9E15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B4641-F4D4-4397-8218-00C53FCB1B18}"/>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6" name="Footer Placeholder 5">
            <a:extLst>
              <a:ext uri="{FF2B5EF4-FFF2-40B4-BE49-F238E27FC236}">
                <a16:creationId xmlns:a16="http://schemas.microsoft.com/office/drawing/2014/main" id="{280E384C-AA81-45D0-94AF-586990885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95C32-DA79-441D-B898-4C0710DC3D86}"/>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150905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4CC4-C5A3-4057-BE64-EE530E1D4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B9FEB-D961-4923-B14A-CF147103EF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B11FDB-F63F-4DB9-AF58-06953D919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677DA9-A9E7-4AB0-ABC6-7D3B3280A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D71056-908C-4118-8FCB-18279256BC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1BCDD-4970-4C43-A42C-EA23BE9B1C33}"/>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8" name="Footer Placeholder 7">
            <a:extLst>
              <a:ext uri="{FF2B5EF4-FFF2-40B4-BE49-F238E27FC236}">
                <a16:creationId xmlns:a16="http://schemas.microsoft.com/office/drawing/2014/main" id="{473263E9-5594-4836-A403-0DA182F0B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E3F387-E9BC-49E6-95AB-EF80E14B748D}"/>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310527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3CC6-B057-4324-B72A-298B4D0F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B1D247-9715-4DE2-A5E1-07DE68036634}"/>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4" name="Footer Placeholder 3">
            <a:extLst>
              <a:ext uri="{FF2B5EF4-FFF2-40B4-BE49-F238E27FC236}">
                <a16:creationId xmlns:a16="http://schemas.microsoft.com/office/drawing/2014/main" id="{E7D65EC0-2AB2-4767-A705-799DE8C0C2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C29793-9CB1-4BD6-A35F-2925861F1F69}"/>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391647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2D07C-FBB4-4939-87EA-840A55455FE4}"/>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3" name="Footer Placeholder 2">
            <a:extLst>
              <a:ext uri="{FF2B5EF4-FFF2-40B4-BE49-F238E27FC236}">
                <a16:creationId xmlns:a16="http://schemas.microsoft.com/office/drawing/2014/main" id="{3DBDDBBF-A06B-4D45-910E-C8805A62AE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7A6803-7EAA-42C9-B37A-B9330DC3D7D4}"/>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422438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AE3F-5C3F-4208-A4AF-4D3008A01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4A50F0-439E-4DC2-ABBC-0BB760D59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94061-125B-4108-B1B3-242EA54A2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4A9098-75CA-4EED-A8CE-4184CB3D36AE}"/>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6" name="Footer Placeholder 5">
            <a:extLst>
              <a:ext uri="{FF2B5EF4-FFF2-40B4-BE49-F238E27FC236}">
                <a16:creationId xmlns:a16="http://schemas.microsoft.com/office/drawing/2014/main" id="{88384FC2-6E62-4742-9201-7500322EB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841C0-3A37-47AC-97BB-EE4F4FDEB3DE}"/>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205898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8EA-BB22-4732-BAA0-D6D1555A1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EFC06B-2B66-43DB-AAE1-D1F23A3464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BFB1C1-494E-467B-8D11-2FF46DA5D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EF4FC6-0F35-4DEE-B4B2-510C33FC1D50}"/>
              </a:ext>
            </a:extLst>
          </p:cNvPr>
          <p:cNvSpPr>
            <a:spLocks noGrp="1"/>
          </p:cNvSpPr>
          <p:nvPr>
            <p:ph type="dt" sz="half" idx="10"/>
          </p:nvPr>
        </p:nvSpPr>
        <p:spPr/>
        <p:txBody>
          <a:bodyPr/>
          <a:lstStyle/>
          <a:p>
            <a:fld id="{27ED1BC7-CDAC-4271-A04F-90328A7820C7}" type="datetimeFigureOut">
              <a:rPr lang="en-US" smtClean="0"/>
              <a:t>1/19/2018</a:t>
            </a:fld>
            <a:endParaRPr lang="en-US"/>
          </a:p>
        </p:txBody>
      </p:sp>
      <p:sp>
        <p:nvSpPr>
          <p:cNvPr id="6" name="Footer Placeholder 5">
            <a:extLst>
              <a:ext uri="{FF2B5EF4-FFF2-40B4-BE49-F238E27FC236}">
                <a16:creationId xmlns:a16="http://schemas.microsoft.com/office/drawing/2014/main" id="{D94AEBE4-4513-4C9D-AD28-6A21D7947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4C075-F06A-4E69-B548-3E7A4FCBFB89}"/>
              </a:ext>
            </a:extLst>
          </p:cNvPr>
          <p:cNvSpPr>
            <a:spLocks noGrp="1"/>
          </p:cNvSpPr>
          <p:nvPr>
            <p:ph type="sldNum" sz="quarter" idx="12"/>
          </p:nvPr>
        </p:nvSpPr>
        <p:spPr/>
        <p:txBody>
          <a:bodyPr/>
          <a:lstStyle/>
          <a:p>
            <a:fld id="{97569C9A-E546-41DE-ABC6-7156AD0615B5}" type="slidenum">
              <a:rPr lang="en-US" smtClean="0"/>
              <a:t>‹#›</a:t>
            </a:fld>
            <a:endParaRPr lang="en-US"/>
          </a:p>
        </p:txBody>
      </p:sp>
    </p:spTree>
    <p:extLst>
      <p:ext uri="{BB962C8B-B14F-4D97-AF65-F5344CB8AC3E}">
        <p14:creationId xmlns:p14="http://schemas.microsoft.com/office/powerpoint/2010/main" val="33984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2DBAB-5594-49B0-AEA5-287B7872E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B5EC60-D6F1-4146-B6DD-884EE1BA7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2C181-9983-43A0-AD3C-E11F7619C4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D1BC7-CDAC-4271-A04F-90328A7820C7}" type="datetimeFigureOut">
              <a:rPr lang="en-US" smtClean="0"/>
              <a:t>1/19/2018</a:t>
            </a:fld>
            <a:endParaRPr lang="en-US"/>
          </a:p>
        </p:txBody>
      </p:sp>
      <p:sp>
        <p:nvSpPr>
          <p:cNvPr id="5" name="Footer Placeholder 4">
            <a:extLst>
              <a:ext uri="{FF2B5EF4-FFF2-40B4-BE49-F238E27FC236}">
                <a16:creationId xmlns:a16="http://schemas.microsoft.com/office/drawing/2014/main" id="{BCCC1C4A-DF14-45EA-B04F-3D989896E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27DF3-9AA0-42A1-B1A1-E7EB1CBD88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69C9A-E546-41DE-ABC6-7156AD0615B5}" type="slidenum">
              <a:rPr lang="en-US" smtClean="0"/>
              <a:t>‹#›</a:t>
            </a:fld>
            <a:endParaRPr lang="en-US"/>
          </a:p>
        </p:txBody>
      </p:sp>
    </p:spTree>
    <p:extLst>
      <p:ext uri="{BB962C8B-B14F-4D97-AF65-F5344CB8AC3E}">
        <p14:creationId xmlns:p14="http://schemas.microsoft.com/office/powerpoint/2010/main" val="3734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WXPx_fBJVPU" TargetMode="External"/><Relationship Id="rId5" Type="http://schemas.openxmlformats.org/officeDocument/2006/relationships/image" Target="../media/image5.png"/><Relationship Id="rId4" Type="http://schemas.openxmlformats.org/officeDocument/2006/relationships/hyperlink" Target="https://www.headstogether.org.u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headstogether.org.uk/" TargetMode="External"/><Relationship Id="rId3" Type="http://schemas.openxmlformats.org/officeDocument/2006/relationships/hyperlink" Target="https://www.mentalhealth.org.uk/statistics/mental-health-statistics-men-and-women" TargetMode="External"/><Relationship Id="rId7" Type="http://schemas.openxmlformats.org/officeDocument/2006/relationships/hyperlink" Target="https://www.time-to-change.org.uk/" TargetMode="External"/><Relationship Id="rId2" Type="http://schemas.openxmlformats.org/officeDocument/2006/relationships/hyperlink" Target="https://www.mentalhealth.org.uk/a-to-z/w/women-and-mental-health" TargetMode="External"/><Relationship Id="rId1" Type="http://schemas.openxmlformats.org/officeDocument/2006/relationships/slideLayout" Target="../slideLayouts/slideLayout2.xml"/><Relationship Id="rId6" Type="http://schemas.openxmlformats.org/officeDocument/2006/relationships/hyperlink" Target="https://www.theguardian.com/science/2013/may/12/how-to-spot-a-murderers-brain" TargetMode="External"/><Relationship Id="rId5" Type="http://schemas.openxmlformats.org/officeDocument/2006/relationships/hyperlink" Target="http://www.albany.edu/museum/wwwmuseum/criminal/curator/nicole.html" TargetMode="External"/><Relationship Id="rId4" Type="http://schemas.openxmlformats.org/officeDocument/2006/relationships/hyperlink" Target="http://broughttolife.sciencemuseum.org.uk/broughttolife/techniques/hysteri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WXPx_fBJVPU" TargetMode="External"/><Relationship Id="rId5" Type="http://schemas.openxmlformats.org/officeDocument/2006/relationships/image" Target="../media/image5.png"/><Relationship Id="rId4" Type="http://schemas.openxmlformats.org/officeDocument/2006/relationships/hyperlink" Target="https://www.headstogether.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46AC-B527-4BFC-A032-76C0657C0298}"/>
              </a:ext>
            </a:extLst>
          </p:cNvPr>
          <p:cNvSpPr>
            <a:spLocks noGrp="1"/>
          </p:cNvSpPr>
          <p:nvPr>
            <p:ph type="ctrTitle"/>
          </p:nvPr>
        </p:nvSpPr>
        <p:spPr/>
        <p:txBody>
          <a:bodyPr/>
          <a:lstStyle/>
          <a:p>
            <a:r>
              <a:rPr lang="en-GB" dirty="0"/>
              <a:t>Mind-Boggling Medical History</a:t>
            </a:r>
            <a:endParaRPr lang="en-US" dirty="0"/>
          </a:p>
        </p:txBody>
      </p:sp>
      <p:sp>
        <p:nvSpPr>
          <p:cNvPr id="3" name="Subtitle 2">
            <a:extLst>
              <a:ext uri="{FF2B5EF4-FFF2-40B4-BE49-F238E27FC236}">
                <a16:creationId xmlns:a16="http://schemas.microsoft.com/office/drawing/2014/main" id="{04431AB1-934B-45ED-82D8-146189BEF9F3}"/>
              </a:ext>
            </a:extLst>
          </p:cNvPr>
          <p:cNvSpPr>
            <a:spLocks noGrp="1"/>
          </p:cNvSpPr>
          <p:nvPr>
            <p:ph type="subTitle" idx="1"/>
          </p:nvPr>
        </p:nvSpPr>
        <p:spPr/>
        <p:txBody>
          <a:bodyPr/>
          <a:lstStyle/>
          <a:p>
            <a:r>
              <a:rPr lang="en-GB" dirty="0"/>
              <a:t>Mind – GCSE </a:t>
            </a:r>
            <a:endParaRPr lang="en-US" dirty="0"/>
          </a:p>
        </p:txBody>
      </p:sp>
    </p:spTree>
    <p:extLst>
      <p:ext uri="{BB962C8B-B14F-4D97-AF65-F5344CB8AC3E}">
        <p14:creationId xmlns:p14="http://schemas.microsoft.com/office/powerpoint/2010/main" val="260638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45592E-3029-4400-BC9A-8DE8B3E9BAAD}"/>
              </a:ext>
            </a:extLst>
          </p:cNvPr>
          <p:cNvPicPr>
            <a:picLocks noChangeAspect="1"/>
          </p:cNvPicPr>
          <p:nvPr/>
        </p:nvPicPr>
        <p:blipFill>
          <a:blip r:embed="rId2"/>
          <a:stretch>
            <a:fillRect/>
          </a:stretch>
        </p:blipFill>
        <p:spPr>
          <a:xfrm>
            <a:off x="273533" y="253218"/>
            <a:ext cx="4987784" cy="6351563"/>
          </a:xfrm>
          <a:prstGeom prst="rect">
            <a:avLst/>
          </a:prstGeom>
        </p:spPr>
      </p:pic>
      <p:sp>
        <p:nvSpPr>
          <p:cNvPr id="4" name="Rectangle 3">
            <a:extLst>
              <a:ext uri="{FF2B5EF4-FFF2-40B4-BE49-F238E27FC236}">
                <a16:creationId xmlns:a16="http://schemas.microsoft.com/office/drawing/2014/main" id="{8CA8BABF-9F6C-4769-B7A5-0368D738132D}"/>
              </a:ext>
            </a:extLst>
          </p:cNvPr>
          <p:cNvSpPr/>
          <p:nvPr/>
        </p:nvSpPr>
        <p:spPr>
          <a:xfrm>
            <a:off x="5669280" y="281353"/>
            <a:ext cx="6249187"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Phrenology</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Medical theory put forward by the Austrian doctor Franz Joseph Gall (1758 – 1828).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He viewed the brain as the ‘organ’ of the mind, and thought particular parts of the brain related to certain personality traits, such as self-esteem, cautiousness and kindness.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These areas would be bigger in some people than others, so you could define a personality by measuring the skull. This particularly applied to ‘criminal minds’, and was generally accepted in the Victorian era.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10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ABE186-0C13-47F3-8CF9-4270713005E7}"/>
              </a:ext>
            </a:extLst>
          </p:cNvPr>
          <p:cNvSpPr/>
          <p:nvPr/>
        </p:nvSpPr>
        <p:spPr>
          <a:xfrm>
            <a:off x="482103" y="366423"/>
            <a:ext cx="2365969" cy="646331"/>
          </a:xfrm>
          <a:prstGeom prst="rect">
            <a:avLst/>
          </a:prstGeom>
        </p:spPr>
        <p:txBody>
          <a:bodyPr wrap="none">
            <a:spAutoFit/>
          </a:bodyPr>
          <a:lstStyle/>
          <a:p>
            <a:r>
              <a:rPr lang="en-GB" sz="3600" b="1" u="sng" dirty="0"/>
              <a:t>Phrenology</a:t>
            </a:r>
            <a:endParaRPr lang="en-US" sz="3600" dirty="0"/>
          </a:p>
        </p:txBody>
      </p:sp>
      <p:pic>
        <p:nvPicPr>
          <p:cNvPr id="7" name="Picture 6">
            <a:extLst>
              <a:ext uri="{FF2B5EF4-FFF2-40B4-BE49-F238E27FC236}">
                <a16:creationId xmlns:a16="http://schemas.microsoft.com/office/drawing/2014/main" id="{EFD5F3F0-FDEC-44F8-93C2-A99C19D60F1C}"/>
              </a:ext>
            </a:extLst>
          </p:cNvPr>
          <p:cNvPicPr>
            <a:picLocks noChangeAspect="1"/>
          </p:cNvPicPr>
          <p:nvPr/>
        </p:nvPicPr>
        <p:blipFill rotWithShape="1">
          <a:blip r:embed="rId2"/>
          <a:srcRect l="35952" t="21997" r="37263" b="17868"/>
          <a:stretch/>
        </p:blipFill>
        <p:spPr>
          <a:xfrm>
            <a:off x="6966858" y="366423"/>
            <a:ext cx="5007428" cy="6320485"/>
          </a:xfrm>
          <a:prstGeom prst="rect">
            <a:avLst/>
          </a:prstGeom>
          <a:ln>
            <a:solidFill>
              <a:schemeClr val="tx1"/>
            </a:solidFill>
          </a:ln>
        </p:spPr>
      </p:pic>
      <p:sp>
        <p:nvSpPr>
          <p:cNvPr id="10" name="TextBox 9">
            <a:extLst>
              <a:ext uri="{FF2B5EF4-FFF2-40B4-BE49-F238E27FC236}">
                <a16:creationId xmlns:a16="http://schemas.microsoft.com/office/drawing/2014/main" id="{4998E9CE-FF41-4BB8-AAC3-1E0AE314252B}"/>
              </a:ext>
            </a:extLst>
          </p:cNvPr>
          <p:cNvSpPr txBox="1"/>
          <p:nvPr/>
        </p:nvSpPr>
        <p:spPr>
          <a:xfrm>
            <a:off x="482103" y="1553028"/>
            <a:ext cx="6238011"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Read the article on phrenology and crime.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28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With your partner,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summarise</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the key ideas.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28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2800" dirty="0">
                <a:solidFill>
                  <a:prstClr val="black"/>
                </a:solidFill>
                <a:latin typeface="Calibri" panose="020F0502020204030204"/>
              </a:rPr>
              <a:t>On your own, write a paragraph to explain how our ideas about mental health and crime have changed. What could we still aim to change and why?</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24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E68B-4C9F-4D3D-8623-9EE730E51725}"/>
              </a:ext>
            </a:extLst>
          </p:cNvPr>
          <p:cNvSpPr>
            <a:spLocks noGrp="1"/>
          </p:cNvSpPr>
          <p:nvPr>
            <p:ph type="title"/>
          </p:nvPr>
        </p:nvSpPr>
        <p:spPr>
          <a:xfrm>
            <a:off x="838200" y="365125"/>
            <a:ext cx="10515600" cy="1026353"/>
          </a:xfrm>
        </p:spPr>
        <p:style>
          <a:lnRef idx="2">
            <a:schemeClr val="dk1">
              <a:shade val="50000"/>
            </a:schemeClr>
          </a:lnRef>
          <a:fillRef idx="1">
            <a:schemeClr val="dk1"/>
          </a:fillRef>
          <a:effectRef idx="0">
            <a:schemeClr val="dk1"/>
          </a:effectRef>
          <a:fontRef idx="minor">
            <a:schemeClr val="lt1"/>
          </a:fontRef>
        </p:style>
        <p:txBody>
          <a:bodyPr/>
          <a:lstStyle/>
          <a:p>
            <a:pPr algn="ctr"/>
            <a:r>
              <a:rPr lang="en-GB" dirty="0"/>
              <a:t>Plenary</a:t>
            </a:r>
            <a:endParaRPr lang="en-US" dirty="0"/>
          </a:p>
        </p:txBody>
      </p:sp>
      <p:sp>
        <p:nvSpPr>
          <p:cNvPr id="3" name="Content Placeholder 2">
            <a:extLst>
              <a:ext uri="{FF2B5EF4-FFF2-40B4-BE49-F238E27FC236}">
                <a16:creationId xmlns:a16="http://schemas.microsoft.com/office/drawing/2014/main" id="{B25A785C-3C72-4F93-B13E-A1F8CE9EBC61}"/>
              </a:ext>
            </a:extLst>
          </p:cNvPr>
          <p:cNvSpPr>
            <a:spLocks noGrp="1"/>
          </p:cNvSpPr>
          <p:nvPr>
            <p:ph idx="1"/>
          </p:nvPr>
        </p:nvSpPr>
        <p:spPr>
          <a:xfrm>
            <a:off x="838200" y="1825625"/>
            <a:ext cx="4581939" cy="4351338"/>
          </a:xfrm>
        </p:spPr>
        <p:txBody>
          <a:bodyPr>
            <a:normAutofit lnSpcReduction="10000"/>
          </a:bodyPr>
          <a:lstStyle/>
          <a:p>
            <a:pPr marL="742950" indent="-742950">
              <a:buFont typeface="+mj-lt"/>
              <a:buAutoNum type="arabicPeriod"/>
            </a:pPr>
            <a:r>
              <a:rPr lang="en-GB" sz="3600" dirty="0"/>
              <a:t>Answer the quick questionnaire honestly. </a:t>
            </a:r>
          </a:p>
          <a:p>
            <a:pPr marL="742950" indent="-742950">
              <a:buFont typeface="+mj-lt"/>
              <a:buAutoNum type="arabicPeriod"/>
            </a:pPr>
            <a:endParaRPr lang="en-GB" sz="3600" dirty="0"/>
          </a:p>
          <a:p>
            <a:pPr marL="742950" indent="-742950">
              <a:buFont typeface="+mj-lt"/>
              <a:buAutoNum type="arabicPeriod"/>
            </a:pPr>
            <a:r>
              <a:rPr lang="en-GB" sz="3600" dirty="0"/>
              <a:t>Which fact surprised you the most and why? Write your answer on a post-it note.</a:t>
            </a:r>
            <a:endParaRPr lang="en-US" sz="3600" dirty="0"/>
          </a:p>
          <a:p>
            <a:endParaRPr lang="en-GB" sz="3600" dirty="0"/>
          </a:p>
          <a:p>
            <a:endParaRPr lang="en-GB" sz="3600" dirty="0"/>
          </a:p>
          <a:p>
            <a:endParaRPr lang="en-GB" sz="3600" dirty="0"/>
          </a:p>
          <a:p>
            <a:endParaRPr lang="en-US" sz="3600" dirty="0"/>
          </a:p>
        </p:txBody>
      </p:sp>
      <p:pic>
        <p:nvPicPr>
          <p:cNvPr id="5" name="Picture 4">
            <a:extLst>
              <a:ext uri="{FF2B5EF4-FFF2-40B4-BE49-F238E27FC236}">
                <a16:creationId xmlns:a16="http://schemas.microsoft.com/office/drawing/2014/main" id="{66521560-148A-4E58-9CCA-C53E63FDB827}"/>
              </a:ext>
            </a:extLst>
          </p:cNvPr>
          <p:cNvPicPr>
            <a:picLocks noChangeAspect="1"/>
          </p:cNvPicPr>
          <p:nvPr/>
        </p:nvPicPr>
        <p:blipFill rotWithShape="1">
          <a:blip r:embed="rId2"/>
          <a:srcRect l="22718" t="21822" r="43587" b="11285"/>
          <a:stretch/>
        </p:blipFill>
        <p:spPr>
          <a:xfrm>
            <a:off x="6003233" y="1538701"/>
            <a:ext cx="4581939" cy="5114035"/>
          </a:xfrm>
          <a:prstGeom prst="rect">
            <a:avLst/>
          </a:prstGeom>
        </p:spPr>
      </p:pic>
    </p:spTree>
    <p:extLst>
      <p:ext uri="{BB962C8B-B14F-4D97-AF65-F5344CB8AC3E}">
        <p14:creationId xmlns:p14="http://schemas.microsoft.com/office/powerpoint/2010/main" val="424623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FC06B-5E95-4426-838C-75ED0A5B4FCC}"/>
              </a:ext>
            </a:extLst>
          </p:cNvPr>
          <p:cNvSpPr txBox="1"/>
          <p:nvPr/>
        </p:nvSpPr>
        <p:spPr>
          <a:xfrm>
            <a:off x="5448886" y="2729132"/>
            <a:ext cx="1589649" cy="1107996"/>
          </a:xfrm>
          <a:prstGeom prst="rect">
            <a:avLst/>
          </a:prstGeom>
          <a:noFill/>
        </p:spPr>
        <p:txBody>
          <a:bodyPr wrap="square" rtlCol="0">
            <a:spAutoFit/>
          </a:bodyPr>
          <a:lstStyle/>
          <a:p>
            <a:r>
              <a:rPr lang="en-GB" sz="6600" dirty="0"/>
              <a:t>OR</a:t>
            </a:r>
            <a:endParaRPr lang="en-US" sz="6600" dirty="0"/>
          </a:p>
        </p:txBody>
      </p:sp>
    </p:spTree>
    <p:extLst>
      <p:ext uri="{BB962C8B-B14F-4D97-AF65-F5344CB8AC3E}">
        <p14:creationId xmlns:p14="http://schemas.microsoft.com/office/powerpoint/2010/main" val="23245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080B8-F3ED-4610-BA0D-6963303901F9}"/>
              </a:ext>
            </a:extLst>
          </p:cNvPr>
          <p:cNvPicPr>
            <a:picLocks noChangeAspect="1"/>
          </p:cNvPicPr>
          <p:nvPr/>
        </p:nvPicPr>
        <p:blipFill rotWithShape="1">
          <a:blip r:embed="rId3"/>
          <a:srcRect l="6667" t="19879" r="12262" b="16174"/>
          <a:stretch/>
        </p:blipFill>
        <p:spPr>
          <a:xfrm>
            <a:off x="6371773" y="2931354"/>
            <a:ext cx="5357037" cy="2375661"/>
          </a:xfrm>
          <a:prstGeom prst="rect">
            <a:avLst/>
          </a:prstGeom>
        </p:spPr>
      </p:pic>
      <p:sp>
        <p:nvSpPr>
          <p:cNvPr id="5" name="Rectangle 4">
            <a:extLst>
              <a:ext uri="{FF2B5EF4-FFF2-40B4-BE49-F238E27FC236}">
                <a16:creationId xmlns:a16="http://schemas.microsoft.com/office/drawing/2014/main" id="{BA254610-502C-4250-AEB3-EF8AE5999B05}"/>
              </a:ext>
            </a:extLst>
          </p:cNvPr>
          <p:cNvSpPr/>
          <p:nvPr/>
        </p:nvSpPr>
        <p:spPr>
          <a:xfrm>
            <a:off x="6065706" y="5654273"/>
            <a:ext cx="632370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https://www.headstogether.org.uk/</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FED67-948A-4D76-933E-099E79CB1B95}"/>
              </a:ext>
            </a:extLst>
          </p:cNvPr>
          <p:cNvSpPr txBox="1"/>
          <p:nvPr/>
        </p:nvSpPr>
        <p:spPr>
          <a:xfrm>
            <a:off x="5820229" y="275773"/>
            <a:ext cx="6120508"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Many charities today promote the idea that mental health should not be a taboo subject.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Princes William and Harry, and the Duchess of Cambridge have all spoken widely of their support for this movement.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FDBBBB6-9E27-48F3-BBAB-C4D85D03E738}"/>
              </a:ext>
            </a:extLst>
          </p:cNvPr>
          <p:cNvSpPr/>
          <p:nvPr/>
        </p:nvSpPr>
        <p:spPr>
          <a:xfrm>
            <a:off x="265778" y="3587714"/>
            <a:ext cx="5554451"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“Through our work with young people, emergency response, homeless charities, and with veterans, we have seen time and time again that unresolved mental health problems lie at the heart of some of our greatest social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Calibri" panose="020F0502020204030204"/>
                <a:ea typeface="+mn-ea"/>
                <a:cs typeface="+mn-cs"/>
              </a:rPr>
              <a:t>HeadsTogether</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8467856-B8E7-4C7C-BEE0-AE3576A52DBA}"/>
              </a:ext>
            </a:extLst>
          </p:cNvPr>
          <p:cNvPicPr>
            <a:picLocks noChangeAspect="1"/>
          </p:cNvPicPr>
          <p:nvPr/>
        </p:nvPicPr>
        <p:blipFill>
          <a:blip r:embed="rId5"/>
          <a:stretch>
            <a:fillRect/>
          </a:stretch>
        </p:blipFill>
        <p:spPr>
          <a:xfrm>
            <a:off x="251263" y="275773"/>
            <a:ext cx="5377138" cy="3011685"/>
          </a:xfrm>
          <a:prstGeom prst="rect">
            <a:avLst/>
          </a:prstGeom>
        </p:spPr>
      </p:pic>
      <p:sp>
        <p:nvSpPr>
          <p:cNvPr id="9" name="Rectangle 8">
            <a:extLst>
              <a:ext uri="{FF2B5EF4-FFF2-40B4-BE49-F238E27FC236}">
                <a16:creationId xmlns:a16="http://schemas.microsoft.com/office/drawing/2014/main" id="{41E6E195-F32F-4112-BF88-B05913D4C956}"/>
              </a:ext>
            </a:extLst>
          </p:cNvPr>
          <p:cNvSpPr/>
          <p:nvPr/>
        </p:nvSpPr>
        <p:spPr>
          <a:xfrm>
            <a:off x="961592" y="3068254"/>
            <a:ext cx="5038495"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https://www.youtube.com/watch?v=WXPx_fBJVPU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55115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A8BABF-9F6C-4769-B7A5-0368D738132D}"/>
              </a:ext>
            </a:extLst>
          </p:cNvPr>
          <p:cNvSpPr/>
          <p:nvPr/>
        </p:nvSpPr>
        <p:spPr>
          <a:xfrm>
            <a:off x="5669280" y="281353"/>
            <a:ext cx="6249187"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Hysteria</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nervous illness typically associated with women throughout medical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The word ‘hysteria’ comes from the Greek word for uterus.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A long list of doctors, from Ancient Egypt to the Victorian era, have attributed a range of symptoms to ‘female hysteria’, from anxiety, fainting and loss of interest/increased interest in sex.</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6911C8F-B804-45EF-A770-DCE818D2C3D4}"/>
              </a:ext>
            </a:extLst>
          </p:cNvPr>
          <p:cNvPicPr>
            <a:picLocks noChangeAspect="1"/>
          </p:cNvPicPr>
          <p:nvPr/>
        </p:nvPicPr>
        <p:blipFill>
          <a:blip r:embed="rId2"/>
          <a:stretch>
            <a:fillRect/>
          </a:stretch>
        </p:blipFill>
        <p:spPr>
          <a:xfrm>
            <a:off x="740229" y="281353"/>
            <a:ext cx="4070348" cy="6255657"/>
          </a:xfrm>
          <a:prstGeom prst="rect">
            <a:avLst/>
          </a:prstGeom>
        </p:spPr>
      </p:pic>
    </p:spTree>
    <p:extLst>
      <p:ext uri="{BB962C8B-B14F-4D97-AF65-F5344CB8AC3E}">
        <p14:creationId xmlns:p14="http://schemas.microsoft.com/office/powerpoint/2010/main" val="188729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ABE186-0C13-47F3-8CF9-4270713005E7}"/>
              </a:ext>
            </a:extLst>
          </p:cNvPr>
          <p:cNvSpPr/>
          <p:nvPr/>
        </p:nvSpPr>
        <p:spPr>
          <a:xfrm>
            <a:off x="482103" y="366423"/>
            <a:ext cx="176266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Hysteria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0D437A0-0BC2-4171-819A-AAB93597724F}"/>
              </a:ext>
            </a:extLst>
          </p:cNvPr>
          <p:cNvSpPr txBox="1"/>
          <p:nvPr/>
        </p:nvSpPr>
        <p:spPr>
          <a:xfrm>
            <a:off x="351475" y="1204685"/>
            <a:ext cx="6238011"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Read the article on women and hysteria.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28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With your partner,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summarise</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the key ideas.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2800" dirty="0">
              <a:solidFill>
                <a:prstClr val="black"/>
              </a:solidFill>
              <a:latin typeface="Calibri" panose="020F0502020204030204"/>
            </a:endParaRPr>
          </a:p>
          <a:p>
            <a:pPr marL="342900" lvl="0" indent="-342900">
              <a:buFont typeface="+mj-lt"/>
              <a:buAutoNum type="arabicPeriod"/>
              <a:defRPr/>
            </a:pPr>
            <a:r>
              <a:rPr lang="en-GB" sz="2800" dirty="0">
                <a:solidFill>
                  <a:prstClr val="black"/>
                </a:solidFill>
                <a:latin typeface="Calibri" panose="020F0502020204030204"/>
              </a:rPr>
              <a:t>On your own, write a paragraph to explain how </a:t>
            </a:r>
            <a:r>
              <a:rPr lang="en-GB" sz="2800" dirty="0">
                <a:solidFill>
                  <a:prstClr val="black"/>
                </a:solidFill>
              </a:rPr>
              <a:t>our ideas about mental health and women have changed. What could we still aim to change and why?</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7BD7C97-2B9C-4236-B1AE-DD77ACE28A61}"/>
              </a:ext>
            </a:extLst>
          </p:cNvPr>
          <p:cNvPicPr>
            <a:picLocks noChangeAspect="1"/>
          </p:cNvPicPr>
          <p:nvPr/>
        </p:nvPicPr>
        <p:blipFill rotWithShape="1">
          <a:blip r:embed="rId2"/>
          <a:srcRect l="35833" t="22632" r="37619" b="11092"/>
          <a:stretch/>
        </p:blipFill>
        <p:spPr>
          <a:xfrm>
            <a:off x="7126513" y="120736"/>
            <a:ext cx="4714012" cy="6616528"/>
          </a:xfrm>
          <a:prstGeom prst="rect">
            <a:avLst/>
          </a:prstGeom>
          <a:ln>
            <a:solidFill>
              <a:schemeClr val="tx1"/>
            </a:solidFill>
          </a:ln>
        </p:spPr>
      </p:pic>
    </p:spTree>
    <p:extLst>
      <p:ext uri="{BB962C8B-B14F-4D97-AF65-F5344CB8AC3E}">
        <p14:creationId xmlns:p14="http://schemas.microsoft.com/office/powerpoint/2010/main" val="414990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E68B-4C9F-4D3D-8623-9EE730E51725}"/>
              </a:ext>
            </a:extLst>
          </p:cNvPr>
          <p:cNvSpPr>
            <a:spLocks noGrp="1"/>
          </p:cNvSpPr>
          <p:nvPr>
            <p:ph type="title"/>
          </p:nvPr>
        </p:nvSpPr>
        <p:spPr>
          <a:xfrm>
            <a:off x="838200" y="365125"/>
            <a:ext cx="10515600" cy="1026353"/>
          </a:xfrm>
        </p:spPr>
        <p:style>
          <a:lnRef idx="2">
            <a:schemeClr val="dk1">
              <a:shade val="50000"/>
            </a:schemeClr>
          </a:lnRef>
          <a:fillRef idx="1">
            <a:schemeClr val="dk1"/>
          </a:fillRef>
          <a:effectRef idx="0">
            <a:schemeClr val="dk1"/>
          </a:effectRef>
          <a:fontRef idx="minor">
            <a:schemeClr val="lt1"/>
          </a:fontRef>
        </p:style>
        <p:txBody>
          <a:bodyPr/>
          <a:lstStyle/>
          <a:p>
            <a:pPr algn="ctr"/>
            <a:r>
              <a:rPr lang="en-GB" dirty="0"/>
              <a:t>Plenary</a:t>
            </a:r>
            <a:endParaRPr lang="en-US" dirty="0"/>
          </a:p>
        </p:txBody>
      </p:sp>
      <p:sp>
        <p:nvSpPr>
          <p:cNvPr id="3" name="Content Placeholder 2">
            <a:extLst>
              <a:ext uri="{FF2B5EF4-FFF2-40B4-BE49-F238E27FC236}">
                <a16:creationId xmlns:a16="http://schemas.microsoft.com/office/drawing/2014/main" id="{B25A785C-3C72-4F93-B13E-A1F8CE9EBC61}"/>
              </a:ext>
            </a:extLst>
          </p:cNvPr>
          <p:cNvSpPr>
            <a:spLocks noGrp="1"/>
          </p:cNvSpPr>
          <p:nvPr>
            <p:ph idx="1"/>
          </p:nvPr>
        </p:nvSpPr>
        <p:spPr>
          <a:xfrm>
            <a:off x="838200" y="1825625"/>
            <a:ext cx="4581939" cy="4351338"/>
          </a:xfrm>
        </p:spPr>
        <p:txBody>
          <a:bodyPr>
            <a:normAutofit lnSpcReduction="10000"/>
          </a:bodyPr>
          <a:lstStyle/>
          <a:p>
            <a:pPr marL="742950" indent="-742950">
              <a:buFont typeface="+mj-lt"/>
              <a:buAutoNum type="arabicPeriod"/>
            </a:pPr>
            <a:r>
              <a:rPr lang="en-GB" sz="3600" dirty="0"/>
              <a:t>Answer the quick questionnaire honestly. </a:t>
            </a:r>
          </a:p>
          <a:p>
            <a:pPr marL="742950" indent="-742950">
              <a:buFont typeface="+mj-lt"/>
              <a:buAutoNum type="arabicPeriod"/>
            </a:pPr>
            <a:endParaRPr lang="en-GB" sz="3600" dirty="0"/>
          </a:p>
          <a:p>
            <a:pPr marL="742950" indent="-742950">
              <a:buFont typeface="+mj-lt"/>
              <a:buAutoNum type="arabicPeriod"/>
            </a:pPr>
            <a:r>
              <a:rPr lang="en-GB" sz="3600" dirty="0"/>
              <a:t>Which fact surprised you the most and why? Write your answer on a post-it note.</a:t>
            </a:r>
            <a:endParaRPr lang="en-US" sz="3600" dirty="0"/>
          </a:p>
          <a:p>
            <a:endParaRPr lang="en-GB" sz="3600" dirty="0"/>
          </a:p>
          <a:p>
            <a:endParaRPr lang="en-GB" sz="3600" dirty="0"/>
          </a:p>
          <a:p>
            <a:endParaRPr lang="en-GB" sz="3600" dirty="0"/>
          </a:p>
          <a:p>
            <a:endParaRPr lang="en-US" sz="3600" dirty="0"/>
          </a:p>
        </p:txBody>
      </p:sp>
      <p:pic>
        <p:nvPicPr>
          <p:cNvPr id="5" name="Picture 4">
            <a:extLst>
              <a:ext uri="{FF2B5EF4-FFF2-40B4-BE49-F238E27FC236}">
                <a16:creationId xmlns:a16="http://schemas.microsoft.com/office/drawing/2014/main" id="{66521560-148A-4E58-9CCA-C53E63FDB827}"/>
              </a:ext>
            </a:extLst>
          </p:cNvPr>
          <p:cNvPicPr>
            <a:picLocks noChangeAspect="1"/>
          </p:cNvPicPr>
          <p:nvPr/>
        </p:nvPicPr>
        <p:blipFill rotWithShape="1">
          <a:blip r:embed="rId2"/>
          <a:srcRect l="22718" t="21822" r="43587" b="11285"/>
          <a:stretch/>
        </p:blipFill>
        <p:spPr>
          <a:xfrm>
            <a:off x="6003233" y="1538701"/>
            <a:ext cx="4581939" cy="5114035"/>
          </a:xfrm>
          <a:prstGeom prst="rect">
            <a:avLst/>
          </a:prstGeom>
        </p:spPr>
      </p:pic>
    </p:spTree>
    <p:extLst>
      <p:ext uri="{BB962C8B-B14F-4D97-AF65-F5344CB8AC3E}">
        <p14:creationId xmlns:p14="http://schemas.microsoft.com/office/powerpoint/2010/main" val="166043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49AF-5AC5-4E27-BF45-12D34A362F1D}"/>
              </a:ext>
            </a:extLst>
          </p:cNvPr>
          <p:cNvSpPr>
            <a:spLocks noGrp="1"/>
          </p:cNvSpPr>
          <p:nvPr>
            <p:ph type="title"/>
          </p:nvPr>
        </p:nvSpPr>
        <p:spPr>
          <a:xfrm>
            <a:off x="838200" y="365126"/>
            <a:ext cx="10515600" cy="1069780"/>
          </a:xfrm>
        </p:spPr>
        <p:txBody>
          <a:bodyPr/>
          <a:lstStyle/>
          <a:p>
            <a:r>
              <a:rPr lang="en-GB" dirty="0"/>
              <a:t>Additional reading</a:t>
            </a:r>
            <a:endParaRPr lang="en-US" dirty="0"/>
          </a:p>
        </p:txBody>
      </p:sp>
      <p:sp>
        <p:nvSpPr>
          <p:cNvPr id="3" name="Content Placeholder 2">
            <a:extLst>
              <a:ext uri="{FF2B5EF4-FFF2-40B4-BE49-F238E27FC236}">
                <a16:creationId xmlns:a16="http://schemas.microsoft.com/office/drawing/2014/main" id="{AAAB387B-489F-49F8-86D5-DAF205B0CFA4}"/>
              </a:ext>
            </a:extLst>
          </p:cNvPr>
          <p:cNvSpPr>
            <a:spLocks noGrp="1"/>
          </p:cNvSpPr>
          <p:nvPr>
            <p:ph idx="1"/>
          </p:nvPr>
        </p:nvSpPr>
        <p:spPr>
          <a:xfrm>
            <a:off x="838199" y="1434905"/>
            <a:ext cx="10744201" cy="5057969"/>
          </a:xfrm>
        </p:spPr>
        <p:txBody>
          <a:bodyPr>
            <a:normAutofit lnSpcReduction="10000"/>
          </a:bodyPr>
          <a:lstStyle/>
          <a:p>
            <a:r>
              <a:rPr lang="en-US" dirty="0">
                <a:hlinkClick r:id="rId2"/>
              </a:rPr>
              <a:t>https://www.mentalhealth.org.uk/a-to-z/w/women-and-mental-health</a:t>
            </a:r>
            <a:endParaRPr lang="en-US" dirty="0"/>
          </a:p>
          <a:p>
            <a:r>
              <a:rPr lang="en-US" dirty="0">
                <a:hlinkClick r:id="rId3"/>
              </a:rPr>
              <a:t>https://www.mentalhealth.org.uk/statistics/mental-health-statistics-men-and-women</a:t>
            </a:r>
            <a:endParaRPr lang="en-US" dirty="0"/>
          </a:p>
          <a:p>
            <a:r>
              <a:rPr lang="en-US" dirty="0">
                <a:hlinkClick r:id="rId4"/>
              </a:rPr>
              <a:t>http://broughttolife.sciencemuseum.org.uk/broughttolife/techniques/hysteria</a:t>
            </a:r>
            <a:endParaRPr lang="en-GB" dirty="0"/>
          </a:p>
          <a:p>
            <a:r>
              <a:rPr lang="en-US" dirty="0">
                <a:hlinkClick r:id="rId5"/>
              </a:rPr>
              <a:t>http://www.albany.edu/museum/wwwmuseum/criminal/curator/nicole.html</a:t>
            </a:r>
            <a:r>
              <a:rPr lang="en-US" dirty="0"/>
              <a:t> </a:t>
            </a:r>
          </a:p>
          <a:p>
            <a:r>
              <a:rPr lang="en-US" dirty="0">
                <a:hlinkClick r:id="rId6"/>
              </a:rPr>
              <a:t>https://www.theguardian.com/science/2013/may/12/how-to-spot-a-murderers-brain</a:t>
            </a:r>
            <a:endParaRPr lang="en-US" dirty="0"/>
          </a:p>
          <a:p>
            <a:r>
              <a:rPr lang="en-US" dirty="0">
                <a:hlinkClick r:id="rId7"/>
              </a:rPr>
              <a:t>https://www.time-to-change.org.uk/</a:t>
            </a:r>
            <a:endParaRPr lang="en-US" dirty="0"/>
          </a:p>
          <a:p>
            <a:r>
              <a:rPr lang="en-US" dirty="0">
                <a:solidFill>
                  <a:prstClr val="black"/>
                </a:solidFill>
                <a:hlinkClick r:id="rId8"/>
              </a:rPr>
              <a:t>https://www.headstogether.org.uk/</a:t>
            </a:r>
            <a:endParaRPr lang="en-US" dirty="0">
              <a:solidFill>
                <a:prstClr val="black"/>
              </a:solidFill>
            </a:endParaRPr>
          </a:p>
          <a:p>
            <a:endParaRPr lang="en-US" dirty="0"/>
          </a:p>
          <a:p>
            <a:endParaRPr lang="en-US" dirty="0"/>
          </a:p>
          <a:p>
            <a:endParaRPr lang="en-US" dirty="0"/>
          </a:p>
        </p:txBody>
      </p:sp>
    </p:spTree>
    <p:extLst>
      <p:ext uri="{BB962C8B-B14F-4D97-AF65-F5344CB8AC3E}">
        <p14:creationId xmlns:p14="http://schemas.microsoft.com/office/powerpoint/2010/main" val="75814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57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F217A4-8F5A-4A43-A59B-41BAEBEA6E5D}"/>
              </a:ext>
            </a:extLst>
          </p:cNvPr>
          <p:cNvGraphicFramePr>
            <a:graphicFrameLocks noGrp="1"/>
          </p:cNvGraphicFramePr>
          <p:nvPr>
            <p:extLst>
              <p:ext uri="{D42A27DB-BD31-4B8C-83A1-F6EECF244321}">
                <p14:modId xmlns:p14="http://schemas.microsoft.com/office/powerpoint/2010/main" val="1677950045"/>
              </p:ext>
            </p:extLst>
          </p:nvPr>
        </p:nvGraphicFramePr>
        <p:xfrm>
          <a:off x="-1" y="1"/>
          <a:ext cx="12191998" cy="7010739"/>
        </p:xfrm>
        <a:graphic>
          <a:graphicData uri="http://schemas.openxmlformats.org/drawingml/2006/table">
            <a:tbl>
              <a:tblPr firstRow="1" bandRow="1">
                <a:tableStyleId>{073A0DAA-6AF3-43AB-8588-CEC1D06C72B9}</a:tableStyleId>
              </a:tblPr>
              <a:tblGrid>
                <a:gridCol w="585614">
                  <a:extLst>
                    <a:ext uri="{9D8B030D-6E8A-4147-A177-3AD203B41FA5}">
                      <a16:colId xmlns:a16="http://schemas.microsoft.com/office/drawing/2014/main" val="1955965439"/>
                    </a:ext>
                  </a:extLst>
                </a:gridCol>
                <a:gridCol w="1592097">
                  <a:extLst>
                    <a:ext uri="{9D8B030D-6E8A-4147-A177-3AD203B41FA5}">
                      <a16:colId xmlns:a16="http://schemas.microsoft.com/office/drawing/2014/main" val="1304278601"/>
                    </a:ext>
                  </a:extLst>
                </a:gridCol>
                <a:gridCol w="4832690">
                  <a:extLst>
                    <a:ext uri="{9D8B030D-6E8A-4147-A177-3AD203B41FA5}">
                      <a16:colId xmlns:a16="http://schemas.microsoft.com/office/drawing/2014/main" val="3037580503"/>
                    </a:ext>
                  </a:extLst>
                </a:gridCol>
                <a:gridCol w="1161143">
                  <a:extLst>
                    <a:ext uri="{9D8B030D-6E8A-4147-A177-3AD203B41FA5}">
                      <a16:colId xmlns:a16="http://schemas.microsoft.com/office/drawing/2014/main" val="996713902"/>
                    </a:ext>
                  </a:extLst>
                </a:gridCol>
                <a:gridCol w="4020454">
                  <a:extLst>
                    <a:ext uri="{9D8B030D-6E8A-4147-A177-3AD203B41FA5}">
                      <a16:colId xmlns:a16="http://schemas.microsoft.com/office/drawing/2014/main" val="3844203618"/>
                    </a:ext>
                  </a:extLst>
                </a:gridCol>
              </a:tblGrid>
              <a:tr h="457739">
                <a:tc>
                  <a:txBody>
                    <a:bodyPr/>
                    <a:lstStyle/>
                    <a:p>
                      <a:pPr algn="ctr"/>
                      <a:endParaRPr lang="en-US" sz="1800" dirty="0"/>
                    </a:p>
                  </a:txBody>
                  <a:tcPr/>
                </a:tc>
                <a:tc>
                  <a:txBody>
                    <a:bodyPr/>
                    <a:lstStyle/>
                    <a:p>
                      <a:pPr algn="ctr"/>
                      <a:endParaRPr lang="en-US" sz="1800" dirty="0"/>
                    </a:p>
                  </a:txBody>
                  <a:tcPr/>
                </a:tc>
                <a:tc>
                  <a:txBody>
                    <a:bodyPr/>
                    <a:lstStyle/>
                    <a:p>
                      <a:pPr algn="ctr"/>
                      <a:r>
                        <a:rPr lang="en-GB" sz="1800" dirty="0"/>
                        <a:t>Activity</a:t>
                      </a:r>
                      <a:endParaRPr lang="en-US" sz="1800" dirty="0"/>
                    </a:p>
                  </a:txBody>
                  <a:tcPr/>
                </a:tc>
                <a:tc>
                  <a:txBody>
                    <a:bodyPr/>
                    <a:lstStyle/>
                    <a:p>
                      <a:pPr algn="ctr"/>
                      <a:r>
                        <a:rPr lang="en-GB" sz="1800" dirty="0"/>
                        <a:t>Timings</a:t>
                      </a:r>
                      <a:endParaRPr lang="en-US" sz="1800" dirty="0"/>
                    </a:p>
                  </a:txBody>
                  <a:tcPr/>
                </a:tc>
                <a:tc>
                  <a:txBody>
                    <a:bodyPr/>
                    <a:lstStyle/>
                    <a:p>
                      <a:pPr algn="ctr"/>
                      <a:r>
                        <a:rPr lang="en-GB" sz="1800" dirty="0"/>
                        <a:t>Extension(s)</a:t>
                      </a:r>
                      <a:endParaRPr lang="en-US" sz="1800" dirty="0"/>
                    </a:p>
                  </a:txBody>
                  <a:tcPr/>
                </a:tc>
                <a:extLst>
                  <a:ext uri="{0D108BD9-81ED-4DB2-BD59-A6C34878D82A}">
                    <a16:rowId xmlns:a16="http://schemas.microsoft.com/office/drawing/2014/main" val="33811432"/>
                  </a:ext>
                </a:extLst>
              </a:tr>
              <a:tr h="697026">
                <a:tc>
                  <a:txBody>
                    <a:bodyPr/>
                    <a:lstStyle/>
                    <a:p>
                      <a:r>
                        <a:rPr lang="en-GB" sz="1400" dirty="0"/>
                        <a:t>1</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Do now / starter</a:t>
                      </a:r>
                      <a:endParaRPr lang="en-US" sz="1400" dirty="0"/>
                    </a:p>
                    <a:p>
                      <a:endParaRPr lang="en-US" sz="1400" dirty="0"/>
                    </a:p>
                  </a:txBody>
                  <a:tcPr/>
                </a:tc>
                <a:tc>
                  <a:txBody>
                    <a:bodyPr/>
                    <a:lstStyle/>
                    <a:p>
                      <a:r>
                        <a:rPr lang="en-GB" sz="1400" dirty="0"/>
                        <a:t>Match up the medical term to the definition</a:t>
                      </a:r>
                      <a:endParaRPr lang="en-US" sz="1400" dirty="0"/>
                    </a:p>
                  </a:txBody>
                  <a:tcPr/>
                </a:tc>
                <a:tc>
                  <a:txBody>
                    <a:bodyPr/>
                    <a:lstStyle/>
                    <a:p>
                      <a:r>
                        <a:rPr lang="en-GB" sz="1400" dirty="0"/>
                        <a:t>5</a:t>
                      </a:r>
                      <a:endParaRPr lang="en-US" sz="1400" dirty="0"/>
                    </a:p>
                  </a:txBody>
                  <a:tcPr/>
                </a:tc>
                <a:tc>
                  <a:txBody>
                    <a:bodyPr/>
                    <a:lstStyle/>
                    <a:p>
                      <a:r>
                        <a:rPr lang="en-GB" sz="1400" dirty="0"/>
                        <a:t>Challenge: a number of celebrities have been vocal about the importance of opening discussion around mental health – what do you know about mental health?</a:t>
                      </a:r>
                      <a:endParaRPr lang="en-US" sz="1400" dirty="0"/>
                    </a:p>
                  </a:txBody>
                  <a:tcPr/>
                </a:tc>
                <a:extLst>
                  <a:ext uri="{0D108BD9-81ED-4DB2-BD59-A6C34878D82A}">
                    <a16:rowId xmlns:a16="http://schemas.microsoft.com/office/drawing/2014/main" val="1510111847"/>
                  </a:ext>
                </a:extLst>
              </a:tr>
              <a:tr h="697026">
                <a:tc>
                  <a:txBody>
                    <a:bodyPr/>
                    <a:lstStyle/>
                    <a:p>
                      <a:r>
                        <a:rPr lang="en-GB" sz="1400" dirty="0"/>
                        <a:t>2</a:t>
                      </a:r>
                      <a:endParaRPr lang="en-US" sz="1400" dirty="0"/>
                    </a:p>
                  </a:txBody>
                  <a:tcPr/>
                </a:tc>
                <a:tc>
                  <a:txBody>
                    <a:bodyPr/>
                    <a:lstStyle/>
                    <a:p>
                      <a:r>
                        <a:rPr lang="en-GB" sz="1400" dirty="0"/>
                        <a:t>I do (explain)</a:t>
                      </a:r>
                      <a:endParaRPr lang="en-US" sz="1400" dirty="0"/>
                    </a:p>
                  </a:txBody>
                  <a:tcPr/>
                </a:tc>
                <a:tc>
                  <a:txBody>
                    <a:bodyPr/>
                    <a:lstStyle/>
                    <a:p>
                      <a:r>
                        <a:rPr lang="en-GB" sz="1400" dirty="0"/>
                        <a:t>Mind-boggling medical history – sorting the treatments into ‘present’, ‘Past’ and completely ‘fictional’.</a:t>
                      </a:r>
                      <a:endParaRPr lang="en-US" sz="1400" dirty="0"/>
                    </a:p>
                  </a:txBody>
                  <a:tcPr/>
                </a:tc>
                <a:tc>
                  <a:txBody>
                    <a:bodyPr/>
                    <a:lstStyle/>
                    <a:p>
                      <a:r>
                        <a:rPr lang="en-GB" sz="1400" dirty="0"/>
                        <a:t>5</a:t>
                      </a:r>
                      <a:endParaRPr lang="en-US" sz="1400" dirty="0"/>
                    </a:p>
                  </a:txBody>
                  <a:tcPr/>
                </a:tc>
                <a:tc>
                  <a:txBody>
                    <a:bodyPr/>
                    <a:lstStyle/>
                    <a:p>
                      <a:endParaRPr lang="en-US" sz="1400" dirty="0"/>
                    </a:p>
                  </a:txBody>
                  <a:tcPr/>
                </a:tc>
                <a:extLst>
                  <a:ext uri="{0D108BD9-81ED-4DB2-BD59-A6C34878D82A}">
                    <a16:rowId xmlns:a16="http://schemas.microsoft.com/office/drawing/2014/main" val="158487522"/>
                  </a:ext>
                </a:extLst>
              </a:tr>
              <a:tr h="1166068">
                <a:tc>
                  <a:txBody>
                    <a:bodyPr/>
                    <a:lstStyle/>
                    <a:p>
                      <a:r>
                        <a:rPr lang="en-GB" sz="1400" dirty="0"/>
                        <a:t>3</a:t>
                      </a:r>
                      <a:endParaRPr lang="en-US" sz="1400" dirty="0"/>
                    </a:p>
                  </a:txBody>
                  <a:tcPr/>
                </a:tc>
                <a:tc>
                  <a:txBody>
                    <a:bodyPr/>
                    <a:lstStyle/>
                    <a:p>
                      <a:r>
                        <a:rPr lang="en-GB" sz="1400" dirty="0"/>
                        <a:t>You do (paired/group/whole class)</a:t>
                      </a:r>
                      <a:endParaRPr lang="en-US" sz="1400" dirty="0"/>
                    </a:p>
                  </a:txBody>
                  <a:tcPr/>
                </a:tc>
                <a:tc>
                  <a:txBody>
                    <a:bodyPr/>
                    <a:lstStyle/>
                    <a:p>
                      <a:r>
                        <a:rPr lang="en-GB" sz="1400" dirty="0"/>
                        <a:t>Your choice: can be printed and sorted in pairs/small groups, or on the board and discussed as a class.</a:t>
                      </a:r>
                      <a:endParaRPr lang="en-US" sz="1400" dirty="0"/>
                    </a:p>
                  </a:txBody>
                  <a:tcPr/>
                </a:tc>
                <a:tc>
                  <a:txBody>
                    <a:bodyPr/>
                    <a:lstStyle/>
                    <a:p>
                      <a:r>
                        <a:rPr lang="en-GB" sz="1400" dirty="0"/>
                        <a:t>10-15</a:t>
                      </a:r>
                      <a:endParaRPr lang="en-US" sz="1400" dirty="0"/>
                    </a:p>
                  </a:txBody>
                  <a:tcPr/>
                </a:tc>
                <a:tc>
                  <a:txBody>
                    <a:bodyPr/>
                    <a:lstStyle/>
                    <a:p>
                      <a:r>
                        <a:rPr lang="en-GB" sz="1400" b="1" dirty="0"/>
                        <a:t>Challenge: </a:t>
                      </a:r>
                      <a:r>
                        <a:rPr lang="en-GB" sz="1400" dirty="0"/>
                        <a:t>students must justify their response(s) with logic and/or prior knowledge (e.g. I believe this is current practice because I read about someone with… or, this seems logically sound because garlic is supposed to be good for you, etc.)</a:t>
                      </a:r>
                      <a:endParaRPr lang="en-US" sz="1400" dirty="0"/>
                    </a:p>
                  </a:txBody>
                  <a:tcPr/>
                </a:tc>
                <a:extLst>
                  <a:ext uri="{0D108BD9-81ED-4DB2-BD59-A6C34878D82A}">
                    <a16:rowId xmlns:a16="http://schemas.microsoft.com/office/drawing/2014/main" val="3963751775"/>
                  </a:ext>
                </a:extLst>
              </a:tr>
              <a:tr h="719757">
                <a:tc>
                  <a:txBody>
                    <a:bodyPr/>
                    <a:lstStyle/>
                    <a:p>
                      <a:r>
                        <a:rPr lang="en-GB" sz="1400" dirty="0"/>
                        <a:t>4</a:t>
                      </a:r>
                      <a:endParaRPr lang="en-US" sz="1400" dirty="0"/>
                    </a:p>
                  </a:txBody>
                  <a:tcPr/>
                </a:tc>
                <a:tc>
                  <a:txBody>
                    <a:bodyPr/>
                    <a:lstStyle/>
                    <a:p>
                      <a:r>
                        <a:rPr lang="en-GB" sz="1400" dirty="0"/>
                        <a:t>We do (discussion)</a:t>
                      </a:r>
                      <a:endParaRPr lang="en-US" sz="1400" dirty="0"/>
                    </a:p>
                  </a:txBody>
                  <a:tcPr/>
                </a:tc>
                <a:tc>
                  <a:txBody>
                    <a:bodyPr/>
                    <a:lstStyle/>
                    <a:p>
                      <a:r>
                        <a:rPr lang="en-GB" sz="1400" dirty="0"/>
                        <a:t>Teacher reads the information as each statement is revealed to be present, past, or fictional – giving time for students to respond/query any that surprise them.</a:t>
                      </a:r>
                      <a:endParaRPr lang="en-US" sz="1400" dirty="0"/>
                    </a:p>
                  </a:txBody>
                  <a:tcPr/>
                </a:tc>
                <a:tc>
                  <a:txBody>
                    <a:bodyPr/>
                    <a:lstStyle/>
                    <a:p>
                      <a:r>
                        <a:rPr lang="en-GB" sz="1400" dirty="0"/>
                        <a:t>10-15</a:t>
                      </a:r>
                      <a:endParaRPr lang="en-US" sz="1400" dirty="0"/>
                    </a:p>
                  </a:txBody>
                  <a:tcPr/>
                </a:tc>
                <a:tc>
                  <a:txBody>
                    <a:bodyPr/>
                    <a:lstStyle/>
                    <a:p>
                      <a:endParaRPr lang="en-US" sz="1400" dirty="0"/>
                    </a:p>
                  </a:txBody>
                  <a:tcPr/>
                </a:tc>
                <a:extLst>
                  <a:ext uri="{0D108BD9-81ED-4DB2-BD59-A6C34878D82A}">
                    <a16:rowId xmlns:a16="http://schemas.microsoft.com/office/drawing/2014/main" val="3008803168"/>
                  </a:ext>
                </a:extLst>
              </a:tr>
              <a:tr h="908274">
                <a:tc>
                  <a:txBody>
                    <a:bodyPr/>
                    <a:lstStyle/>
                    <a:p>
                      <a:r>
                        <a:rPr lang="en-GB" sz="1400" dirty="0"/>
                        <a:t>5</a:t>
                      </a:r>
                    </a:p>
                    <a:p>
                      <a:r>
                        <a:rPr lang="en-GB" sz="1400" b="1" u="sng" dirty="0"/>
                        <a:t>OR</a:t>
                      </a:r>
                      <a:endParaRPr lang="en-US" sz="1400" b="1" u="sng" dirty="0"/>
                    </a:p>
                  </a:txBody>
                  <a:tcPr>
                    <a:solidFill>
                      <a:schemeClr val="accent4">
                        <a:lumMod val="40000"/>
                        <a:lumOff val="60000"/>
                      </a:schemeClr>
                    </a:solidFill>
                  </a:tcPr>
                </a:tc>
                <a:tc>
                  <a:txBody>
                    <a:bodyPr/>
                    <a:lstStyle/>
                    <a:p>
                      <a:r>
                        <a:rPr lang="en-GB" sz="1400" dirty="0"/>
                        <a:t>You do (task – reading, summarising and explaining)</a:t>
                      </a:r>
                      <a:endParaRPr lang="en-US" sz="1400" dirty="0"/>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GB" sz="1400" dirty="0"/>
                        <a:t>Understand current stance on mental health – option to watch the video.</a:t>
                      </a:r>
                    </a:p>
                    <a:p>
                      <a:pPr marL="285750" indent="-285750">
                        <a:buFont typeface="Arial" panose="020B0604020202020204" pitchFamily="34" charset="0"/>
                        <a:buChar char="•"/>
                      </a:pPr>
                      <a:r>
                        <a:rPr lang="en-GB" sz="1400" dirty="0"/>
                        <a:t>Read article on PHRENOLOGY and CRIME</a:t>
                      </a:r>
                    </a:p>
                    <a:p>
                      <a:pPr marL="285750" indent="-285750">
                        <a:buFont typeface="Arial" panose="020B0604020202020204" pitchFamily="34" charset="0"/>
                        <a:buChar char="•"/>
                      </a:pPr>
                      <a:r>
                        <a:rPr lang="en-GB" sz="1400" dirty="0"/>
                        <a:t>Summarise and/or explain the changes in approaches to mental health and crime. </a:t>
                      </a:r>
                      <a:endParaRPr lang="en-US" sz="1400" dirty="0"/>
                    </a:p>
                  </a:txBody>
                  <a:tcPr>
                    <a:solidFill>
                      <a:schemeClr val="accent4">
                        <a:lumMod val="40000"/>
                        <a:lumOff val="60000"/>
                      </a:schemeClr>
                    </a:solidFill>
                  </a:tcPr>
                </a:tc>
                <a:tc>
                  <a:txBody>
                    <a:bodyPr/>
                    <a:lstStyle/>
                    <a:p>
                      <a:r>
                        <a:rPr lang="en-GB" sz="1400" dirty="0"/>
                        <a:t>10-20</a:t>
                      </a:r>
                      <a:endParaRPr lang="en-US" sz="1400" dirty="0"/>
                    </a:p>
                  </a:txBody>
                  <a:tcPr>
                    <a:solidFill>
                      <a:schemeClr val="accent4">
                        <a:lumMod val="40000"/>
                        <a:lumOff val="60000"/>
                      </a:schemeClr>
                    </a:solidFill>
                  </a:tcPr>
                </a:tc>
                <a:tc>
                  <a:txBody>
                    <a:bodyPr/>
                    <a:lstStyle/>
                    <a:p>
                      <a:endParaRPr lang="en-US" sz="1400" dirty="0"/>
                    </a:p>
                  </a:txBody>
                  <a:tcPr>
                    <a:solidFill>
                      <a:schemeClr val="accent4">
                        <a:lumMod val="40000"/>
                        <a:lumOff val="60000"/>
                      </a:schemeClr>
                    </a:solidFill>
                  </a:tcPr>
                </a:tc>
                <a:extLst>
                  <a:ext uri="{0D108BD9-81ED-4DB2-BD59-A6C34878D82A}">
                    <a16:rowId xmlns:a16="http://schemas.microsoft.com/office/drawing/2014/main" val="2229829077"/>
                  </a:ext>
                </a:extLst>
              </a:tr>
              <a:tr h="773723">
                <a:tc>
                  <a:txBody>
                    <a:bodyPr/>
                    <a:lstStyle/>
                    <a:p>
                      <a:r>
                        <a:rPr lang="en-GB" sz="1400" dirty="0"/>
                        <a:t>6</a:t>
                      </a:r>
                      <a:endParaRPr lang="en-US" sz="1400" dirty="0"/>
                    </a:p>
                  </a:txBody>
                  <a:tcPr>
                    <a:solidFill>
                      <a:schemeClr val="accent2">
                        <a:lumMod val="40000"/>
                        <a:lumOff val="60000"/>
                      </a:schemeClr>
                    </a:solidFill>
                  </a:tcPr>
                </a:tc>
                <a:tc>
                  <a:txBody>
                    <a:bodyPr/>
                    <a:lstStyle/>
                    <a:p>
                      <a:r>
                        <a:rPr lang="en-GB" sz="1400" dirty="0"/>
                        <a:t>You do (task – reading, summarising and explaining)</a:t>
                      </a:r>
                      <a:endParaRPr lang="en-US" sz="1400" dirty="0"/>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GB" sz="1400" dirty="0"/>
                        <a:t>Understand current stance on mental health – option to watch the video.</a:t>
                      </a:r>
                    </a:p>
                    <a:p>
                      <a:pPr marL="285750" indent="-285750">
                        <a:buFont typeface="Arial" panose="020B0604020202020204" pitchFamily="34" charset="0"/>
                        <a:buChar char="•"/>
                      </a:pPr>
                      <a:r>
                        <a:rPr lang="en-GB" sz="1400" dirty="0"/>
                        <a:t>Read article on WOMEN and HYSTERIA</a:t>
                      </a:r>
                    </a:p>
                    <a:p>
                      <a:pPr marL="285750" indent="-285750">
                        <a:buFont typeface="Arial" panose="020B0604020202020204" pitchFamily="34" charset="0"/>
                        <a:buChar char="•"/>
                      </a:pPr>
                      <a:r>
                        <a:rPr lang="en-GB" sz="1400" dirty="0"/>
                        <a:t>Summarise and/or explain the changes in approaches to mental health and women. </a:t>
                      </a:r>
                      <a:endParaRPr lang="en-US" sz="1400" dirty="0"/>
                    </a:p>
                  </a:txBody>
                  <a:tcPr>
                    <a:solidFill>
                      <a:schemeClr val="accent2">
                        <a:lumMod val="40000"/>
                        <a:lumOff val="60000"/>
                      </a:schemeClr>
                    </a:solidFill>
                  </a:tcPr>
                </a:tc>
                <a:tc>
                  <a:txBody>
                    <a:bodyPr/>
                    <a:lstStyle/>
                    <a:p>
                      <a:r>
                        <a:rPr lang="en-GB" sz="1400" dirty="0"/>
                        <a:t>10-20</a:t>
                      </a:r>
                      <a:endParaRPr lang="en-US" sz="1400"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solidFill>
                      <a:schemeClr val="accent2">
                        <a:lumMod val="40000"/>
                        <a:lumOff val="60000"/>
                      </a:schemeClr>
                    </a:solidFill>
                  </a:tcPr>
                </a:tc>
                <a:extLst>
                  <a:ext uri="{0D108BD9-81ED-4DB2-BD59-A6C34878D82A}">
                    <a16:rowId xmlns:a16="http://schemas.microsoft.com/office/drawing/2014/main" val="3362467333"/>
                  </a:ext>
                </a:extLst>
              </a:tr>
              <a:tr h="697026">
                <a:tc>
                  <a:txBody>
                    <a:bodyPr/>
                    <a:lstStyle/>
                    <a:p>
                      <a:r>
                        <a:rPr lang="en-GB" sz="1400" dirty="0"/>
                        <a:t>7</a:t>
                      </a:r>
                      <a:endParaRPr lang="en-US" sz="1400" dirty="0"/>
                    </a:p>
                  </a:txBody>
                  <a:tcPr/>
                </a:tc>
                <a:tc>
                  <a:txBody>
                    <a:bodyPr/>
                    <a:lstStyle/>
                    <a:p>
                      <a:r>
                        <a:rPr lang="en-GB" sz="1400" dirty="0"/>
                        <a:t>Plenary </a:t>
                      </a:r>
                      <a:endParaRPr lang="en-US" sz="1400" dirty="0"/>
                    </a:p>
                  </a:txBody>
                  <a:tcPr/>
                </a:tc>
                <a:tc>
                  <a:txBody>
                    <a:bodyPr/>
                    <a:lstStyle/>
                    <a:p>
                      <a:r>
                        <a:rPr lang="en-GB" sz="1400" dirty="0"/>
                        <a:t>To complete the questionnaire and write down which fact surprised them the most and why.</a:t>
                      </a:r>
                      <a:endParaRPr lang="en-US" sz="1400" dirty="0"/>
                    </a:p>
                  </a:txBody>
                  <a:tcPr/>
                </a:tc>
                <a:tc>
                  <a:txBody>
                    <a:bodyPr/>
                    <a:lstStyle/>
                    <a:p>
                      <a:r>
                        <a:rPr lang="en-GB" sz="1400" dirty="0"/>
                        <a:t>5</a:t>
                      </a:r>
                      <a:endParaRPr lang="en-US" sz="1400" dirty="0"/>
                    </a:p>
                  </a:txBody>
                  <a:tcPr/>
                </a:tc>
                <a:tc>
                  <a:txBody>
                    <a:bodyPr/>
                    <a:lstStyle/>
                    <a:p>
                      <a:endParaRPr lang="en-US" sz="1400" dirty="0"/>
                    </a:p>
                  </a:txBody>
                  <a:tcPr/>
                </a:tc>
                <a:extLst>
                  <a:ext uri="{0D108BD9-81ED-4DB2-BD59-A6C34878D82A}">
                    <a16:rowId xmlns:a16="http://schemas.microsoft.com/office/drawing/2014/main" val="1437512851"/>
                  </a:ext>
                </a:extLst>
              </a:tr>
            </a:tbl>
          </a:graphicData>
        </a:graphic>
      </p:graphicFrame>
      <p:sp>
        <p:nvSpPr>
          <p:cNvPr id="2" name="TextBox 1">
            <a:extLst>
              <a:ext uri="{FF2B5EF4-FFF2-40B4-BE49-F238E27FC236}">
                <a16:creationId xmlns:a16="http://schemas.microsoft.com/office/drawing/2014/main" id="{DC39EB1C-AD99-4232-8BE2-F058D9AC8B7D}"/>
              </a:ext>
            </a:extLst>
          </p:cNvPr>
          <p:cNvSpPr txBox="1"/>
          <p:nvPr/>
        </p:nvSpPr>
        <p:spPr>
          <a:xfrm>
            <a:off x="8520114" y="3429000"/>
            <a:ext cx="3406830" cy="147732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Timings are flexible where needed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30 mins – 1, 2, 3,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40 mins – 1, 2, 3, 4,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60 mins – </a:t>
            </a:r>
            <a:r>
              <a:rPr lang="en-GB" dirty="0">
                <a:solidFill>
                  <a:prstClr val="black"/>
                </a:solidFill>
                <a:latin typeface="Calibri" panose="020F0502020204030204"/>
              </a:rPr>
              <a:t>1, 2, 3, 4, 5, 7</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1970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AA65-C01A-4BEC-B30A-AA715D666485}"/>
              </a:ext>
            </a:extLst>
          </p:cNvPr>
          <p:cNvSpPr>
            <a:spLocks noGrp="1"/>
          </p:cNvSpPr>
          <p:nvPr>
            <p:ph type="title"/>
          </p:nvPr>
        </p:nvSpPr>
        <p:spPr>
          <a:xfrm>
            <a:off x="944217" y="2766218"/>
            <a:ext cx="10515600" cy="1325563"/>
          </a:xfrm>
        </p:spPr>
        <p:style>
          <a:lnRef idx="2">
            <a:schemeClr val="dk1">
              <a:shade val="50000"/>
            </a:schemeClr>
          </a:lnRef>
          <a:fillRef idx="1">
            <a:schemeClr val="dk1"/>
          </a:fillRef>
          <a:effectRef idx="0">
            <a:schemeClr val="dk1"/>
          </a:effectRef>
          <a:fontRef idx="minor">
            <a:schemeClr val="lt1"/>
          </a:fontRef>
        </p:style>
        <p:txBody>
          <a:bodyPr/>
          <a:lstStyle/>
          <a:p>
            <a:pPr algn="ctr"/>
            <a:r>
              <a:rPr lang="en-GB" dirty="0"/>
              <a:t>Resources</a:t>
            </a:r>
            <a:endParaRPr lang="en-US" dirty="0"/>
          </a:p>
        </p:txBody>
      </p:sp>
    </p:spTree>
    <p:extLst>
      <p:ext uri="{BB962C8B-B14F-4D97-AF65-F5344CB8AC3E}">
        <p14:creationId xmlns:p14="http://schemas.microsoft.com/office/powerpoint/2010/main" val="190645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1678-2F89-4331-AF8C-F02BC54A84FB}"/>
              </a:ext>
            </a:extLst>
          </p:cNvPr>
          <p:cNvSpPr>
            <a:spLocks noGrp="1"/>
          </p:cNvSpPr>
          <p:nvPr>
            <p:ph type="title"/>
          </p:nvPr>
        </p:nvSpPr>
        <p:spPr>
          <a:xfrm>
            <a:off x="2401956" y="137392"/>
            <a:ext cx="7616688" cy="602284"/>
          </a:xfrm>
        </p:spPr>
        <p:txBody>
          <a:bodyPr>
            <a:noAutofit/>
          </a:bodyPr>
          <a:lstStyle/>
          <a:p>
            <a:r>
              <a:rPr lang="en-GB" sz="3200" u="sng" dirty="0"/>
              <a:t>Mind-boggling Medical History: Mind</a:t>
            </a:r>
            <a:endParaRPr lang="en-US" sz="3200" u="sng" dirty="0"/>
          </a:p>
        </p:txBody>
      </p:sp>
      <p:graphicFrame>
        <p:nvGraphicFramePr>
          <p:cNvPr id="4" name="Table 3">
            <a:extLst>
              <a:ext uri="{FF2B5EF4-FFF2-40B4-BE49-F238E27FC236}">
                <a16:creationId xmlns:a16="http://schemas.microsoft.com/office/drawing/2014/main" id="{792DACC6-AE5C-4AFB-B7A0-F614803D2E20}"/>
              </a:ext>
            </a:extLst>
          </p:cNvPr>
          <p:cNvGraphicFramePr>
            <a:graphicFrameLocks noGrp="1"/>
          </p:cNvGraphicFramePr>
          <p:nvPr>
            <p:extLst/>
          </p:nvPr>
        </p:nvGraphicFramePr>
        <p:xfrm>
          <a:off x="755373" y="852115"/>
          <a:ext cx="3816627" cy="5775946"/>
        </p:xfrm>
        <a:graphic>
          <a:graphicData uri="http://schemas.openxmlformats.org/drawingml/2006/table">
            <a:tbl>
              <a:tblPr firstRow="1" bandRow="1">
                <a:tableStyleId>{21E4AEA4-8DFA-4A89-87EB-49C32662AFE0}</a:tableStyleId>
              </a:tblPr>
              <a:tblGrid>
                <a:gridCol w="3816627">
                  <a:extLst>
                    <a:ext uri="{9D8B030D-6E8A-4147-A177-3AD203B41FA5}">
                      <a16:colId xmlns:a16="http://schemas.microsoft.com/office/drawing/2014/main" val="2821270337"/>
                    </a:ext>
                  </a:extLst>
                </a:gridCol>
              </a:tblGrid>
              <a:tr h="525086">
                <a:tc>
                  <a:txBody>
                    <a:bodyPr/>
                    <a:lstStyle/>
                    <a:p>
                      <a:pPr algn="ctr"/>
                      <a:r>
                        <a:rPr lang="en-GB" sz="1600" dirty="0"/>
                        <a:t>Key term</a:t>
                      </a:r>
                      <a:endParaRPr lang="en-US" sz="1600" dirty="0"/>
                    </a:p>
                  </a:txBody>
                  <a:tcPr/>
                </a:tc>
                <a:extLst>
                  <a:ext uri="{0D108BD9-81ED-4DB2-BD59-A6C34878D82A}">
                    <a16:rowId xmlns:a16="http://schemas.microsoft.com/office/drawing/2014/main" val="4113638609"/>
                  </a:ext>
                </a:extLst>
              </a:tr>
              <a:tr h="525086">
                <a:tc>
                  <a:txBody>
                    <a:bodyPr/>
                    <a:lstStyle/>
                    <a:p>
                      <a:pPr algn="ctr"/>
                      <a:r>
                        <a:rPr lang="en-GB" sz="1600" dirty="0"/>
                        <a:t>Symptoms </a:t>
                      </a:r>
                      <a:endParaRPr lang="en-US" sz="1600" dirty="0"/>
                    </a:p>
                  </a:txBody>
                  <a:tcPr/>
                </a:tc>
                <a:extLst>
                  <a:ext uri="{0D108BD9-81ED-4DB2-BD59-A6C34878D82A}">
                    <a16:rowId xmlns:a16="http://schemas.microsoft.com/office/drawing/2014/main" val="939632942"/>
                  </a:ext>
                </a:extLst>
              </a:tr>
              <a:tr h="525086">
                <a:tc>
                  <a:txBody>
                    <a:bodyPr/>
                    <a:lstStyle/>
                    <a:p>
                      <a:pPr algn="ctr"/>
                      <a:r>
                        <a:rPr lang="en-GB" sz="1600" dirty="0"/>
                        <a:t>Uterus</a:t>
                      </a:r>
                      <a:endParaRPr lang="en-US" sz="1600" dirty="0"/>
                    </a:p>
                  </a:txBody>
                  <a:tcPr/>
                </a:tc>
                <a:extLst>
                  <a:ext uri="{0D108BD9-81ED-4DB2-BD59-A6C34878D82A}">
                    <a16:rowId xmlns:a16="http://schemas.microsoft.com/office/drawing/2014/main" val="402087749"/>
                  </a:ext>
                </a:extLst>
              </a:tr>
              <a:tr h="525086">
                <a:tc>
                  <a:txBody>
                    <a:bodyPr/>
                    <a:lstStyle/>
                    <a:p>
                      <a:pPr algn="ctr"/>
                      <a:r>
                        <a:rPr lang="en-GB" sz="1600" dirty="0"/>
                        <a:t>Emotional shock</a:t>
                      </a:r>
                      <a:endParaRPr lang="en-US" sz="1600" dirty="0"/>
                    </a:p>
                  </a:txBody>
                  <a:tcPr/>
                </a:tc>
                <a:extLst>
                  <a:ext uri="{0D108BD9-81ED-4DB2-BD59-A6C34878D82A}">
                    <a16:rowId xmlns:a16="http://schemas.microsoft.com/office/drawing/2014/main" val="1568292653"/>
                  </a:ext>
                </a:extLst>
              </a:tr>
              <a:tr h="525086">
                <a:tc>
                  <a:txBody>
                    <a:bodyPr/>
                    <a:lstStyle/>
                    <a:p>
                      <a:pPr algn="ctr"/>
                      <a:r>
                        <a:rPr lang="en-GB" sz="1600" dirty="0"/>
                        <a:t>Irregular </a:t>
                      </a:r>
                      <a:endParaRPr lang="en-US" sz="1600" dirty="0"/>
                    </a:p>
                  </a:txBody>
                  <a:tcPr/>
                </a:tc>
                <a:extLst>
                  <a:ext uri="{0D108BD9-81ED-4DB2-BD59-A6C34878D82A}">
                    <a16:rowId xmlns:a16="http://schemas.microsoft.com/office/drawing/2014/main" val="3813100631"/>
                  </a:ext>
                </a:extLst>
              </a:tr>
              <a:tr h="525086">
                <a:tc>
                  <a:txBody>
                    <a:bodyPr/>
                    <a:lstStyle/>
                    <a:p>
                      <a:pPr algn="ctr"/>
                      <a:r>
                        <a:rPr lang="en-GB" sz="1600" dirty="0"/>
                        <a:t>Proportion </a:t>
                      </a:r>
                      <a:endParaRPr lang="en-US" sz="1600" dirty="0"/>
                    </a:p>
                  </a:txBody>
                  <a:tcPr/>
                </a:tc>
                <a:extLst>
                  <a:ext uri="{0D108BD9-81ED-4DB2-BD59-A6C34878D82A}">
                    <a16:rowId xmlns:a16="http://schemas.microsoft.com/office/drawing/2014/main" val="226955163"/>
                  </a:ext>
                </a:extLst>
              </a:tr>
              <a:tr h="525086">
                <a:tc>
                  <a:txBody>
                    <a:bodyPr/>
                    <a:lstStyle/>
                    <a:p>
                      <a:pPr algn="ctr"/>
                      <a:r>
                        <a:rPr lang="en-GB" sz="1600" dirty="0"/>
                        <a:t>Severe depression</a:t>
                      </a:r>
                      <a:endParaRPr lang="en-US" sz="1600" dirty="0"/>
                    </a:p>
                  </a:txBody>
                  <a:tcPr/>
                </a:tc>
                <a:extLst>
                  <a:ext uri="{0D108BD9-81ED-4DB2-BD59-A6C34878D82A}">
                    <a16:rowId xmlns:a16="http://schemas.microsoft.com/office/drawing/2014/main" val="1724991190"/>
                  </a:ext>
                </a:extLst>
              </a:tr>
              <a:tr h="525086">
                <a:tc>
                  <a:txBody>
                    <a:bodyPr/>
                    <a:lstStyle/>
                    <a:p>
                      <a:pPr algn="ctr"/>
                      <a:r>
                        <a:rPr lang="en-GB" sz="1600" dirty="0"/>
                        <a:t>Psychosis </a:t>
                      </a:r>
                      <a:endParaRPr lang="en-US" sz="1600" dirty="0"/>
                    </a:p>
                  </a:txBody>
                  <a:tcPr/>
                </a:tc>
                <a:extLst>
                  <a:ext uri="{0D108BD9-81ED-4DB2-BD59-A6C34878D82A}">
                    <a16:rowId xmlns:a16="http://schemas.microsoft.com/office/drawing/2014/main" val="3477683230"/>
                  </a:ext>
                </a:extLst>
              </a:tr>
              <a:tr h="525086">
                <a:tc>
                  <a:txBody>
                    <a:bodyPr/>
                    <a:lstStyle/>
                    <a:p>
                      <a:pPr algn="ctr"/>
                      <a:r>
                        <a:rPr lang="en-GB" sz="1600" dirty="0"/>
                        <a:t>Sniffing salts </a:t>
                      </a:r>
                      <a:endParaRPr lang="en-US" sz="1600" dirty="0"/>
                    </a:p>
                  </a:txBody>
                  <a:tcPr/>
                </a:tc>
                <a:extLst>
                  <a:ext uri="{0D108BD9-81ED-4DB2-BD59-A6C34878D82A}">
                    <a16:rowId xmlns:a16="http://schemas.microsoft.com/office/drawing/2014/main" val="3480560307"/>
                  </a:ext>
                </a:extLst>
              </a:tr>
              <a:tr h="525086">
                <a:tc>
                  <a:txBody>
                    <a:bodyPr/>
                    <a:lstStyle/>
                    <a:p>
                      <a:pPr algn="ctr"/>
                      <a:r>
                        <a:rPr lang="en-GB" sz="1600" dirty="0"/>
                        <a:t>Impaired judgement </a:t>
                      </a:r>
                      <a:endParaRPr lang="en-US" sz="1600" dirty="0"/>
                    </a:p>
                  </a:txBody>
                  <a:tcPr/>
                </a:tc>
                <a:extLst>
                  <a:ext uri="{0D108BD9-81ED-4DB2-BD59-A6C34878D82A}">
                    <a16:rowId xmlns:a16="http://schemas.microsoft.com/office/drawing/2014/main" val="267639869"/>
                  </a:ext>
                </a:extLst>
              </a:tr>
              <a:tr h="525086">
                <a:tc>
                  <a:txBody>
                    <a:bodyPr/>
                    <a:lstStyle/>
                    <a:p>
                      <a:pPr algn="ctr"/>
                      <a:r>
                        <a:rPr lang="en-GB" sz="1600" dirty="0"/>
                        <a:t>Manic </a:t>
                      </a:r>
                      <a:endParaRPr lang="en-US" sz="1600" dirty="0"/>
                    </a:p>
                  </a:txBody>
                  <a:tcPr/>
                </a:tc>
                <a:extLst>
                  <a:ext uri="{0D108BD9-81ED-4DB2-BD59-A6C34878D82A}">
                    <a16:rowId xmlns:a16="http://schemas.microsoft.com/office/drawing/2014/main" val="2258115553"/>
                  </a:ext>
                </a:extLst>
              </a:tr>
            </a:tbl>
          </a:graphicData>
        </a:graphic>
      </p:graphicFrame>
      <p:graphicFrame>
        <p:nvGraphicFramePr>
          <p:cNvPr id="7" name="Table 6">
            <a:extLst>
              <a:ext uri="{FF2B5EF4-FFF2-40B4-BE49-F238E27FC236}">
                <a16:creationId xmlns:a16="http://schemas.microsoft.com/office/drawing/2014/main" id="{16B25704-6949-42F3-BB28-0B3680F13B15}"/>
              </a:ext>
            </a:extLst>
          </p:cNvPr>
          <p:cNvGraphicFramePr>
            <a:graphicFrameLocks noGrp="1"/>
          </p:cNvGraphicFramePr>
          <p:nvPr>
            <p:extLst/>
          </p:nvPr>
        </p:nvGraphicFramePr>
        <p:xfrm>
          <a:off x="5303520" y="856091"/>
          <a:ext cx="6625883" cy="5706756"/>
        </p:xfrm>
        <a:graphic>
          <a:graphicData uri="http://schemas.openxmlformats.org/drawingml/2006/table">
            <a:tbl>
              <a:tblPr firstRow="1" bandRow="1">
                <a:tableStyleId>{5C22544A-7EE6-4342-B048-85BDC9FD1C3A}</a:tableStyleId>
              </a:tblPr>
              <a:tblGrid>
                <a:gridCol w="6625883">
                  <a:extLst>
                    <a:ext uri="{9D8B030D-6E8A-4147-A177-3AD203B41FA5}">
                      <a16:colId xmlns:a16="http://schemas.microsoft.com/office/drawing/2014/main" val="2821270337"/>
                    </a:ext>
                  </a:extLst>
                </a:gridCol>
              </a:tblGrid>
              <a:tr h="477378">
                <a:tc>
                  <a:txBody>
                    <a:bodyPr/>
                    <a:lstStyle/>
                    <a:p>
                      <a:pPr algn="ctr"/>
                      <a:r>
                        <a:rPr lang="en-GB" sz="1600" dirty="0"/>
                        <a:t>Definition</a:t>
                      </a:r>
                      <a:endParaRPr lang="en-US" sz="1600" dirty="0"/>
                    </a:p>
                  </a:txBody>
                  <a:tcPr/>
                </a:tc>
                <a:extLst>
                  <a:ext uri="{0D108BD9-81ED-4DB2-BD59-A6C34878D82A}">
                    <a16:rowId xmlns:a16="http://schemas.microsoft.com/office/drawing/2014/main" val="4113638609"/>
                  </a:ext>
                </a:extLst>
              </a:tr>
              <a:tr h="486233">
                <a:tc>
                  <a:txBody>
                    <a:bodyPr/>
                    <a:lstStyle/>
                    <a:p>
                      <a:pPr algn="ctr"/>
                      <a:r>
                        <a:rPr lang="en-GB" sz="1600" dirty="0"/>
                        <a:t>Not even or balanced in timing</a:t>
                      </a:r>
                      <a:endParaRPr lang="en-US" sz="1600" dirty="0"/>
                    </a:p>
                  </a:txBody>
                  <a:tcPr/>
                </a:tc>
                <a:extLst>
                  <a:ext uri="{0D108BD9-81ED-4DB2-BD59-A6C34878D82A}">
                    <a16:rowId xmlns:a16="http://schemas.microsoft.com/office/drawing/2014/main" val="939632942"/>
                  </a:ext>
                </a:extLst>
              </a:tr>
              <a:tr h="481733">
                <a:tc>
                  <a:txBody>
                    <a:bodyPr/>
                    <a:lstStyle/>
                    <a:p>
                      <a:pPr algn="ctr"/>
                      <a:r>
                        <a:rPr lang="en-GB" sz="1600" dirty="0"/>
                        <a:t>A severely distressing event, e.g. death of a loved one, a car accident, etc.</a:t>
                      </a:r>
                      <a:endParaRPr lang="en-US" sz="1600" dirty="0"/>
                    </a:p>
                  </a:txBody>
                  <a:tcPr/>
                </a:tc>
                <a:extLst>
                  <a:ext uri="{0D108BD9-81ED-4DB2-BD59-A6C34878D82A}">
                    <a16:rowId xmlns:a16="http://schemas.microsoft.com/office/drawing/2014/main" val="402087749"/>
                  </a:ext>
                </a:extLst>
              </a:tr>
              <a:tr h="486233">
                <a:tc>
                  <a:txBody>
                    <a:bodyPr/>
                    <a:lstStyle/>
                    <a:p>
                      <a:pPr algn="ctr"/>
                      <a:r>
                        <a:rPr lang="en-GB" sz="1600" dirty="0"/>
                        <a:t>A physical or mental sign, indicating the presence of a disease</a:t>
                      </a:r>
                      <a:endParaRPr lang="en-US" sz="1600" dirty="0"/>
                    </a:p>
                  </a:txBody>
                  <a:tcPr/>
                </a:tc>
                <a:extLst>
                  <a:ext uri="{0D108BD9-81ED-4DB2-BD59-A6C34878D82A}">
                    <a16:rowId xmlns:a16="http://schemas.microsoft.com/office/drawing/2014/main" val="1568292653"/>
                  </a:ext>
                </a:extLst>
              </a:tr>
              <a:tr h="564398">
                <a:tc>
                  <a:txBody>
                    <a:bodyPr/>
                    <a:lstStyle/>
                    <a:p>
                      <a:pPr algn="ctr"/>
                      <a:r>
                        <a:rPr lang="en-GB" sz="1600" kern="1200" dirty="0">
                          <a:solidFill>
                            <a:schemeClr val="dk1"/>
                          </a:solidFill>
                          <a:effectLst/>
                          <a:latin typeface="+mn-lt"/>
                          <a:ea typeface="+mn-ea"/>
                          <a:cs typeface="+mn-cs"/>
                        </a:rPr>
                        <a:t>A severe mental disorder where a person interprets reality differently from those around them.</a:t>
                      </a:r>
                      <a:endParaRPr lang="en-US" sz="1600" dirty="0"/>
                    </a:p>
                  </a:txBody>
                  <a:tcPr/>
                </a:tc>
                <a:extLst>
                  <a:ext uri="{0D108BD9-81ED-4DB2-BD59-A6C34878D82A}">
                    <a16:rowId xmlns:a16="http://schemas.microsoft.com/office/drawing/2014/main" val="3813100631"/>
                  </a:ext>
                </a:extLst>
              </a:tr>
              <a:tr h="486233">
                <a:tc>
                  <a:txBody>
                    <a:bodyPr/>
                    <a:lstStyle/>
                    <a:p>
                      <a:pPr algn="ctr"/>
                      <a:r>
                        <a:rPr lang="en-GB" sz="1600" kern="1200" dirty="0">
                          <a:solidFill>
                            <a:schemeClr val="dk1"/>
                          </a:solidFill>
                          <a:effectLst/>
                          <a:latin typeface="+mn-lt"/>
                          <a:ea typeface="+mn-ea"/>
                          <a:cs typeface="+mn-cs"/>
                        </a:rPr>
                        <a:t>Chemical compounds often used to wake people up who have fainted.</a:t>
                      </a:r>
                      <a:endParaRPr lang="en-US" sz="1600" dirty="0"/>
                    </a:p>
                  </a:txBody>
                  <a:tcPr/>
                </a:tc>
                <a:extLst>
                  <a:ext uri="{0D108BD9-81ED-4DB2-BD59-A6C34878D82A}">
                    <a16:rowId xmlns:a16="http://schemas.microsoft.com/office/drawing/2014/main" val="226955163"/>
                  </a:ext>
                </a:extLst>
              </a:tr>
              <a:tr h="564398">
                <a:tc>
                  <a:txBody>
                    <a:bodyPr/>
                    <a:lstStyle/>
                    <a:p>
                      <a:pPr algn="ctr"/>
                      <a:r>
                        <a:rPr lang="en-GB" sz="1600" b="0" i="0" kern="1200" dirty="0">
                          <a:solidFill>
                            <a:schemeClr val="dk1"/>
                          </a:solidFill>
                          <a:effectLst/>
                          <a:latin typeface="+mn-lt"/>
                          <a:ea typeface="+mn-ea"/>
                          <a:cs typeface="+mn-cs"/>
                        </a:rPr>
                        <a:t>An organ in the lower body of a female where offspring are conceived; the womb.</a:t>
                      </a:r>
                      <a:endParaRPr lang="en-US" sz="1600" dirty="0"/>
                    </a:p>
                  </a:txBody>
                  <a:tcPr/>
                </a:tc>
                <a:extLst>
                  <a:ext uri="{0D108BD9-81ED-4DB2-BD59-A6C34878D82A}">
                    <a16:rowId xmlns:a16="http://schemas.microsoft.com/office/drawing/2014/main" val="1724991190"/>
                  </a:ext>
                </a:extLst>
              </a:tr>
              <a:tr h="486233">
                <a:tc>
                  <a:txBody>
                    <a:bodyPr/>
                    <a:lstStyle/>
                    <a:p>
                      <a:pPr algn="ctr"/>
                      <a:r>
                        <a:rPr lang="en-GB" sz="1600" dirty="0"/>
                        <a:t>Mental difficulty affecting your ability to make rational choices.</a:t>
                      </a:r>
                      <a:endParaRPr lang="en-US" sz="1600" dirty="0"/>
                    </a:p>
                  </a:txBody>
                  <a:tcPr/>
                </a:tc>
                <a:extLst>
                  <a:ext uri="{0D108BD9-81ED-4DB2-BD59-A6C34878D82A}">
                    <a16:rowId xmlns:a16="http://schemas.microsoft.com/office/drawing/2014/main" val="3477683230"/>
                  </a:ext>
                </a:extLst>
              </a:tr>
              <a:tr h="486233">
                <a:tc>
                  <a:txBody>
                    <a:bodyPr/>
                    <a:lstStyle/>
                    <a:p>
                      <a:pPr algn="ctr"/>
                      <a:r>
                        <a:rPr lang="en-GB" sz="1600" dirty="0"/>
                        <a:t>A part of share in relation to the whole (e.g. 10% of the population)</a:t>
                      </a:r>
                      <a:endParaRPr lang="en-US" sz="1600" dirty="0"/>
                    </a:p>
                  </a:txBody>
                  <a:tcPr/>
                </a:tc>
                <a:extLst>
                  <a:ext uri="{0D108BD9-81ED-4DB2-BD59-A6C34878D82A}">
                    <a16:rowId xmlns:a16="http://schemas.microsoft.com/office/drawing/2014/main" val="3480560307"/>
                  </a:ext>
                </a:extLst>
              </a:tr>
              <a:tr h="486233">
                <a:tc>
                  <a:txBody>
                    <a:bodyPr/>
                    <a:lstStyle/>
                    <a:p>
                      <a:pPr algn="ctr"/>
                      <a:r>
                        <a:rPr lang="en-GB" sz="1600" b="0" i="0" kern="1200" dirty="0">
                          <a:solidFill>
                            <a:schemeClr val="dk1"/>
                          </a:solidFill>
                          <a:effectLst/>
                          <a:latin typeface="+mn-lt"/>
                          <a:ea typeface="+mn-ea"/>
                          <a:cs typeface="+mn-cs"/>
                        </a:rPr>
                        <a:t>Mental illness marked by periods of great excitement, delusions, and overactivity.</a:t>
                      </a:r>
                      <a:endParaRPr lang="en-US" sz="1600" dirty="0"/>
                    </a:p>
                  </a:txBody>
                  <a:tcPr/>
                </a:tc>
                <a:extLst>
                  <a:ext uri="{0D108BD9-81ED-4DB2-BD59-A6C34878D82A}">
                    <a16:rowId xmlns:a16="http://schemas.microsoft.com/office/drawing/2014/main" val="26763986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A mental disorder involving consistent low mood, often accompanied by low self-esteem and low energy.</a:t>
                      </a:r>
                      <a:endParaRPr lang="en-US" sz="1600" dirty="0"/>
                    </a:p>
                  </a:txBody>
                  <a:tcPr/>
                </a:tc>
                <a:extLst>
                  <a:ext uri="{0D108BD9-81ED-4DB2-BD59-A6C34878D82A}">
                    <a16:rowId xmlns:a16="http://schemas.microsoft.com/office/drawing/2014/main" val="2258115553"/>
                  </a:ext>
                </a:extLst>
              </a:tr>
            </a:tbl>
          </a:graphicData>
        </a:graphic>
      </p:graphicFrame>
      <p:cxnSp>
        <p:nvCxnSpPr>
          <p:cNvPr id="5" name="Straight Arrow Connector 4">
            <a:extLst>
              <a:ext uri="{FF2B5EF4-FFF2-40B4-BE49-F238E27FC236}">
                <a16:creationId xmlns:a16="http://schemas.microsoft.com/office/drawing/2014/main" id="{327CB486-0E35-4F9F-A1F3-EECBE58542A9}"/>
              </a:ext>
            </a:extLst>
          </p:cNvPr>
          <p:cNvCxnSpPr>
            <a:cxnSpLocks/>
          </p:cNvCxnSpPr>
          <p:nvPr/>
        </p:nvCxnSpPr>
        <p:spPr>
          <a:xfrm>
            <a:off x="3973615" y="2054698"/>
            <a:ext cx="1751936" cy="206713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1310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1D9B29B7-14F0-4A0D-8516-342122A53102}"/>
              </a:ext>
            </a:extLst>
          </p:cNvPr>
          <p:cNvGraphicFramePr>
            <a:graphicFrameLocks noGrp="1"/>
          </p:cNvGraphicFramePr>
          <p:nvPr>
            <p:extLst/>
          </p:nvPr>
        </p:nvGraphicFramePr>
        <p:xfrm>
          <a:off x="5433392" y="856092"/>
          <a:ext cx="6758608" cy="5771348"/>
        </p:xfrm>
        <a:graphic>
          <a:graphicData uri="http://schemas.openxmlformats.org/drawingml/2006/table">
            <a:tbl>
              <a:tblPr firstRow="1" bandRow="1">
                <a:tableStyleId>{5C22544A-7EE6-4342-B048-85BDC9FD1C3A}</a:tableStyleId>
              </a:tblPr>
              <a:tblGrid>
                <a:gridCol w="6758608">
                  <a:extLst>
                    <a:ext uri="{9D8B030D-6E8A-4147-A177-3AD203B41FA5}">
                      <a16:colId xmlns:a16="http://schemas.microsoft.com/office/drawing/2014/main" val="2821270337"/>
                    </a:ext>
                  </a:extLst>
                </a:gridCol>
              </a:tblGrid>
              <a:tr h="486473">
                <a:tc>
                  <a:txBody>
                    <a:bodyPr/>
                    <a:lstStyle/>
                    <a:p>
                      <a:pPr algn="ctr"/>
                      <a:r>
                        <a:rPr lang="en-GB" sz="1600" dirty="0"/>
                        <a:t>Definition</a:t>
                      </a:r>
                      <a:endParaRPr lang="en-US" sz="1600" dirty="0"/>
                    </a:p>
                  </a:txBody>
                  <a:tcPr/>
                </a:tc>
                <a:extLst>
                  <a:ext uri="{0D108BD9-81ED-4DB2-BD59-A6C34878D82A}">
                    <a16:rowId xmlns:a16="http://schemas.microsoft.com/office/drawing/2014/main" val="4113638609"/>
                  </a:ext>
                </a:extLst>
              </a:tr>
              <a:tr h="495497">
                <a:tc>
                  <a:txBody>
                    <a:bodyPr/>
                    <a:lstStyle/>
                    <a:p>
                      <a:pPr algn="ctr"/>
                      <a:r>
                        <a:rPr lang="en-GB" sz="1600" dirty="0"/>
                        <a:t>Not even or balanced in timing</a:t>
                      </a:r>
                      <a:endParaRPr lang="en-US" sz="1600" dirty="0"/>
                    </a:p>
                  </a:txBody>
                  <a:tcPr/>
                </a:tc>
                <a:extLst>
                  <a:ext uri="{0D108BD9-81ED-4DB2-BD59-A6C34878D82A}">
                    <a16:rowId xmlns:a16="http://schemas.microsoft.com/office/drawing/2014/main" val="939632942"/>
                  </a:ext>
                </a:extLst>
              </a:tr>
              <a:tr h="490910">
                <a:tc>
                  <a:txBody>
                    <a:bodyPr/>
                    <a:lstStyle/>
                    <a:p>
                      <a:pPr algn="ctr"/>
                      <a:r>
                        <a:rPr lang="en-GB" sz="1600" dirty="0"/>
                        <a:t>A severely distressing event, e.g. death of a loved one, a car accident, etc.</a:t>
                      </a:r>
                      <a:endParaRPr lang="en-US" sz="1600" dirty="0"/>
                    </a:p>
                  </a:txBody>
                  <a:tcPr/>
                </a:tc>
                <a:extLst>
                  <a:ext uri="{0D108BD9-81ED-4DB2-BD59-A6C34878D82A}">
                    <a16:rowId xmlns:a16="http://schemas.microsoft.com/office/drawing/2014/main" val="402087749"/>
                  </a:ext>
                </a:extLst>
              </a:tr>
              <a:tr h="495497">
                <a:tc>
                  <a:txBody>
                    <a:bodyPr/>
                    <a:lstStyle/>
                    <a:p>
                      <a:pPr algn="ctr"/>
                      <a:r>
                        <a:rPr lang="en-GB" sz="1600" dirty="0"/>
                        <a:t>A physical or mental sign, indicating the presence of a disease</a:t>
                      </a:r>
                      <a:endParaRPr lang="en-US" sz="1600" dirty="0"/>
                    </a:p>
                  </a:txBody>
                  <a:tcPr/>
                </a:tc>
                <a:extLst>
                  <a:ext uri="{0D108BD9-81ED-4DB2-BD59-A6C34878D82A}">
                    <a16:rowId xmlns:a16="http://schemas.microsoft.com/office/drawing/2014/main" val="1568292653"/>
                  </a:ext>
                </a:extLst>
              </a:tr>
              <a:tr h="554878">
                <a:tc>
                  <a:txBody>
                    <a:bodyPr/>
                    <a:lstStyle/>
                    <a:p>
                      <a:pPr algn="ctr"/>
                      <a:r>
                        <a:rPr lang="en-GB" sz="1600" kern="1200" dirty="0">
                          <a:solidFill>
                            <a:schemeClr val="dk1"/>
                          </a:solidFill>
                          <a:effectLst/>
                          <a:latin typeface="+mn-lt"/>
                          <a:ea typeface="+mn-ea"/>
                          <a:cs typeface="+mn-cs"/>
                        </a:rPr>
                        <a:t>A severe mental disorder where a person interprets reality differently from those around them.</a:t>
                      </a:r>
                      <a:endParaRPr lang="en-US" sz="1600" dirty="0"/>
                    </a:p>
                  </a:txBody>
                  <a:tcPr/>
                </a:tc>
                <a:extLst>
                  <a:ext uri="{0D108BD9-81ED-4DB2-BD59-A6C34878D82A}">
                    <a16:rowId xmlns:a16="http://schemas.microsoft.com/office/drawing/2014/main" val="3813100631"/>
                  </a:ext>
                </a:extLst>
              </a:tr>
              <a:tr h="495497">
                <a:tc>
                  <a:txBody>
                    <a:bodyPr/>
                    <a:lstStyle/>
                    <a:p>
                      <a:pPr algn="ctr"/>
                      <a:r>
                        <a:rPr lang="en-GB" sz="1600" kern="1200" dirty="0">
                          <a:solidFill>
                            <a:schemeClr val="dk1"/>
                          </a:solidFill>
                          <a:effectLst/>
                          <a:latin typeface="+mn-lt"/>
                          <a:ea typeface="+mn-ea"/>
                          <a:cs typeface="+mn-cs"/>
                        </a:rPr>
                        <a:t>Chemical compounds often used to wake people up who have fainted.</a:t>
                      </a:r>
                      <a:endParaRPr lang="en-US" sz="1600" dirty="0"/>
                    </a:p>
                  </a:txBody>
                  <a:tcPr/>
                </a:tc>
                <a:extLst>
                  <a:ext uri="{0D108BD9-81ED-4DB2-BD59-A6C34878D82A}">
                    <a16:rowId xmlns:a16="http://schemas.microsoft.com/office/drawing/2014/main" val="226955163"/>
                  </a:ext>
                </a:extLst>
              </a:tr>
              <a:tr h="554878">
                <a:tc>
                  <a:txBody>
                    <a:bodyPr/>
                    <a:lstStyle/>
                    <a:p>
                      <a:pPr algn="ctr"/>
                      <a:r>
                        <a:rPr lang="en-GB" sz="1600" b="0" i="0" kern="1200" dirty="0">
                          <a:solidFill>
                            <a:schemeClr val="dk1"/>
                          </a:solidFill>
                          <a:effectLst/>
                          <a:latin typeface="+mn-lt"/>
                          <a:ea typeface="+mn-ea"/>
                          <a:cs typeface="+mn-cs"/>
                        </a:rPr>
                        <a:t>An organ in the lower body of a female where offspring are conceived; the womb.</a:t>
                      </a:r>
                      <a:endParaRPr lang="en-US" sz="1600" dirty="0"/>
                    </a:p>
                  </a:txBody>
                  <a:tcPr/>
                </a:tc>
                <a:extLst>
                  <a:ext uri="{0D108BD9-81ED-4DB2-BD59-A6C34878D82A}">
                    <a16:rowId xmlns:a16="http://schemas.microsoft.com/office/drawing/2014/main" val="1724991190"/>
                  </a:ext>
                </a:extLst>
              </a:tr>
              <a:tr h="495497">
                <a:tc>
                  <a:txBody>
                    <a:bodyPr/>
                    <a:lstStyle/>
                    <a:p>
                      <a:pPr algn="ctr"/>
                      <a:r>
                        <a:rPr lang="en-GB" sz="1600" dirty="0"/>
                        <a:t>Mental difficulty affecting your ability to make rational choices.</a:t>
                      </a:r>
                      <a:endParaRPr lang="en-US" sz="1600" dirty="0"/>
                    </a:p>
                  </a:txBody>
                  <a:tcPr/>
                </a:tc>
                <a:extLst>
                  <a:ext uri="{0D108BD9-81ED-4DB2-BD59-A6C34878D82A}">
                    <a16:rowId xmlns:a16="http://schemas.microsoft.com/office/drawing/2014/main" val="3477683230"/>
                  </a:ext>
                </a:extLst>
              </a:tr>
              <a:tr h="495497">
                <a:tc>
                  <a:txBody>
                    <a:bodyPr/>
                    <a:lstStyle/>
                    <a:p>
                      <a:pPr algn="ctr"/>
                      <a:r>
                        <a:rPr lang="en-GB" sz="1600" dirty="0"/>
                        <a:t>A part of share in relation to the whole (e.g. 10% of the population)</a:t>
                      </a:r>
                      <a:endParaRPr lang="en-US" sz="1600" dirty="0"/>
                    </a:p>
                  </a:txBody>
                  <a:tcPr/>
                </a:tc>
                <a:extLst>
                  <a:ext uri="{0D108BD9-81ED-4DB2-BD59-A6C34878D82A}">
                    <a16:rowId xmlns:a16="http://schemas.microsoft.com/office/drawing/2014/main" val="3480560307"/>
                  </a:ext>
                </a:extLst>
              </a:tr>
              <a:tr h="554878">
                <a:tc>
                  <a:txBody>
                    <a:bodyPr/>
                    <a:lstStyle/>
                    <a:p>
                      <a:pPr algn="ctr"/>
                      <a:r>
                        <a:rPr lang="en-GB" sz="1600" b="0" i="0" kern="1200" dirty="0">
                          <a:solidFill>
                            <a:schemeClr val="dk1"/>
                          </a:solidFill>
                          <a:effectLst/>
                          <a:latin typeface="+mn-lt"/>
                          <a:ea typeface="+mn-ea"/>
                          <a:cs typeface="+mn-cs"/>
                        </a:rPr>
                        <a:t>Mental illness marked by periods of great excitement, delusions, and overactivity.</a:t>
                      </a:r>
                      <a:endParaRPr lang="en-US" sz="1600" dirty="0"/>
                    </a:p>
                  </a:txBody>
                  <a:tcPr/>
                </a:tc>
                <a:extLst>
                  <a:ext uri="{0D108BD9-81ED-4DB2-BD59-A6C34878D82A}">
                    <a16:rowId xmlns:a16="http://schemas.microsoft.com/office/drawing/2014/main" val="267639869"/>
                  </a:ext>
                </a:extLst>
              </a:tr>
              <a:tr h="554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A mental disorder involving consistent low mood, often accompanied by low self-esteem and low energy.</a:t>
                      </a:r>
                      <a:endParaRPr lang="en-US" sz="1600" dirty="0"/>
                    </a:p>
                  </a:txBody>
                  <a:tcPr/>
                </a:tc>
                <a:extLst>
                  <a:ext uri="{0D108BD9-81ED-4DB2-BD59-A6C34878D82A}">
                    <a16:rowId xmlns:a16="http://schemas.microsoft.com/office/drawing/2014/main" val="2258115553"/>
                  </a:ext>
                </a:extLst>
              </a:tr>
            </a:tbl>
          </a:graphicData>
        </a:graphic>
      </p:graphicFrame>
      <p:sp>
        <p:nvSpPr>
          <p:cNvPr id="2" name="Title 1">
            <a:extLst>
              <a:ext uri="{FF2B5EF4-FFF2-40B4-BE49-F238E27FC236}">
                <a16:creationId xmlns:a16="http://schemas.microsoft.com/office/drawing/2014/main" id="{3F4F1678-2F89-4331-AF8C-F02BC54A84FB}"/>
              </a:ext>
            </a:extLst>
          </p:cNvPr>
          <p:cNvSpPr>
            <a:spLocks noGrp="1"/>
          </p:cNvSpPr>
          <p:nvPr>
            <p:ph type="title"/>
          </p:nvPr>
        </p:nvSpPr>
        <p:spPr>
          <a:xfrm>
            <a:off x="2057400" y="81129"/>
            <a:ext cx="9525000" cy="602284"/>
          </a:xfrm>
        </p:spPr>
        <p:txBody>
          <a:bodyPr>
            <a:normAutofit fontScale="90000"/>
          </a:bodyPr>
          <a:lstStyle/>
          <a:p>
            <a:r>
              <a:rPr lang="en-GB" u="sng" dirty="0"/>
              <a:t>Glossary of medical terms – match up</a:t>
            </a:r>
            <a:endParaRPr lang="en-US" u="sng" dirty="0"/>
          </a:p>
        </p:txBody>
      </p:sp>
      <p:graphicFrame>
        <p:nvGraphicFramePr>
          <p:cNvPr id="4" name="Table 3">
            <a:extLst>
              <a:ext uri="{FF2B5EF4-FFF2-40B4-BE49-F238E27FC236}">
                <a16:creationId xmlns:a16="http://schemas.microsoft.com/office/drawing/2014/main" id="{792DACC6-AE5C-4AFB-B7A0-F614803D2E20}"/>
              </a:ext>
            </a:extLst>
          </p:cNvPr>
          <p:cNvGraphicFramePr>
            <a:graphicFrameLocks noGrp="1"/>
          </p:cNvGraphicFramePr>
          <p:nvPr>
            <p:extLst/>
          </p:nvPr>
        </p:nvGraphicFramePr>
        <p:xfrm>
          <a:off x="755373" y="852115"/>
          <a:ext cx="3746289" cy="5678354"/>
        </p:xfrm>
        <a:graphic>
          <a:graphicData uri="http://schemas.openxmlformats.org/drawingml/2006/table">
            <a:tbl>
              <a:tblPr firstRow="1" bandRow="1">
                <a:tableStyleId>{21E4AEA4-8DFA-4A89-87EB-49C32662AFE0}</a:tableStyleId>
              </a:tblPr>
              <a:tblGrid>
                <a:gridCol w="3746289">
                  <a:extLst>
                    <a:ext uri="{9D8B030D-6E8A-4147-A177-3AD203B41FA5}">
                      <a16:colId xmlns:a16="http://schemas.microsoft.com/office/drawing/2014/main" val="2821270337"/>
                    </a:ext>
                  </a:extLst>
                </a:gridCol>
              </a:tblGrid>
              <a:tr h="516214">
                <a:tc>
                  <a:txBody>
                    <a:bodyPr/>
                    <a:lstStyle/>
                    <a:p>
                      <a:pPr algn="ctr"/>
                      <a:r>
                        <a:rPr lang="en-GB" sz="1600" dirty="0"/>
                        <a:t>Key term</a:t>
                      </a:r>
                      <a:endParaRPr lang="en-US" sz="1600" dirty="0"/>
                    </a:p>
                  </a:txBody>
                  <a:tcPr/>
                </a:tc>
                <a:extLst>
                  <a:ext uri="{0D108BD9-81ED-4DB2-BD59-A6C34878D82A}">
                    <a16:rowId xmlns:a16="http://schemas.microsoft.com/office/drawing/2014/main" val="4113638609"/>
                  </a:ext>
                </a:extLst>
              </a:tr>
              <a:tr h="516214">
                <a:tc>
                  <a:txBody>
                    <a:bodyPr/>
                    <a:lstStyle/>
                    <a:p>
                      <a:pPr algn="ctr"/>
                      <a:r>
                        <a:rPr lang="en-GB" sz="1600" dirty="0"/>
                        <a:t>Symptoms </a:t>
                      </a:r>
                      <a:endParaRPr lang="en-US" sz="1600" dirty="0"/>
                    </a:p>
                  </a:txBody>
                  <a:tcPr/>
                </a:tc>
                <a:extLst>
                  <a:ext uri="{0D108BD9-81ED-4DB2-BD59-A6C34878D82A}">
                    <a16:rowId xmlns:a16="http://schemas.microsoft.com/office/drawing/2014/main" val="939632942"/>
                  </a:ext>
                </a:extLst>
              </a:tr>
              <a:tr h="516214">
                <a:tc>
                  <a:txBody>
                    <a:bodyPr/>
                    <a:lstStyle/>
                    <a:p>
                      <a:pPr algn="ctr"/>
                      <a:r>
                        <a:rPr lang="en-GB" sz="1600" dirty="0"/>
                        <a:t>Uterus</a:t>
                      </a:r>
                      <a:endParaRPr lang="en-US" sz="1600" dirty="0"/>
                    </a:p>
                  </a:txBody>
                  <a:tcPr/>
                </a:tc>
                <a:extLst>
                  <a:ext uri="{0D108BD9-81ED-4DB2-BD59-A6C34878D82A}">
                    <a16:rowId xmlns:a16="http://schemas.microsoft.com/office/drawing/2014/main" val="402087749"/>
                  </a:ext>
                </a:extLst>
              </a:tr>
              <a:tr h="516214">
                <a:tc>
                  <a:txBody>
                    <a:bodyPr/>
                    <a:lstStyle/>
                    <a:p>
                      <a:pPr algn="ctr"/>
                      <a:r>
                        <a:rPr lang="en-GB" sz="1600" dirty="0"/>
                        <a:t>Emotional shocks</a:t>
                      </a:r>
                      <a:endParaRPr lang="en-US" sz="1600" dirty="0"/>
                    </a:p>
                  </a:txBody>
                  <a:tcPr/>
                </a:tc>
                <a:extLst>
                  <a:ext uri="{0D108BD9-81ED-4DB2-BD59-A6C34878D82A}">
                    <a16:rowId xmlns:a16="http://schemas.microsoft.com/office/drawing/2014/main" val="1568292653"/>
                  </a:ext>
                </a:extLst>
              </a:tr>
              <a:tr h="516214">
                <a:tc>
                  <a:txBody>
                    <a:bodyPr/>
                    <a:lstStyle/>
                    <a:p>
                      <a:pPr algn="ctr"/>
                      <a:r>
                        <a:rPr lang="en-GB" sz="1600" dirty="0"/>
                        <a:t>Irregular </a:t>
                      </a:r>
                      <a:endParaRPr lang="en-US" sz="1600" dirty="0"/>
                    </a:p>
                  </a:txBody>
                  <a:tcPr/>
                </a:tc>
                <a:extLst>
                  <a:ext uri="{0D108BD9-81ED-4DB2-BD59-A6C34878D82A}">
                    <a16:rowId xmlns:a16="http://schemas.microsoft.com/office/drawing/2014/main" val="3813100631"/>
                  </a:ext>
                </a:extLst>
              </a:tr>
              <a:tr h="516214">
                <a:tc>
                  <a:txBody>
                    <a:bodyPr/>
                    <a:lstStyle/>
                    <a:p>
                      <a:pPr algn="ctr"/>
                      <a:r>
                        <a:rPr lang="en-GB" sz="1600" dirty="0"/>
                        <a:t>Proportion </a:t>
                      </a:r>
                      <a:endParaRPr lang="en-US" sz="1600" dirty="0"/>
                    </a:p>
                  </a:txBody>
                  <a:tcPr/>
                </a:tc>
                <a:extLst>
                  <a:ext uri="{0D108BD9-81ED-4DB2-BD59-A6C34878D82A}">
                    <a16:rowId xmlns:a16="http://schemas.microsoft.com/office/drawing/2014/main" val="226955163"/>
                  </a:ext>
                </a:extLst>
              </a:tr>
              <a:tr h="516214">
                <a:tc>
                  <a:txBody>
                    <a:bodyPr/>
                    <a:lstStyle/>
                    <a:p>
                      <a:pPr algn="ctr"/>
                      <a:r>
                        <a:rPr lang="en-GB" sz="1600" dirty="0"/>
                        <a:t>Severe depression</a:t>
                      </a:r>
                      <a:endParaRPr lang="en-US" sz="1600" dirty="0"/>
                    </a:p>
                  </a:txBody>
                  <a:tcPr/>
                </a:tc>
                <a:extLst>
                  <a:ext uri="{0D108BD9-81ED-4DB2-BD59-A6C34878D82A}">
                    <a16:rowId xmlns:a16="http://schemas.microsoft.com/office/drawing/2014/main" val="1724991190"/>
                  </a:ext>
                </a:extLst>
              </a:tr>
              <a:tr h="516214">
                <a:tc>
                  <a:txBody>
                    <a:bodyPr/>
                    <a:lstStyle/>
                    <a:p>
                      <a:pPr algn="ctr"/>
                      <a:r>
                        <a:rPr lang="en-GB" sz="1600" dirty="0"/>
                        <a:t>Psychosis </a:t>
                      </a:r>
                      <a:endParaRPr lang="en-US" sz="1600" dirty="0"/>
                    </a:p>
                  </a:txBody>
                  <a:tcPr/>
                </a:tc>
                <a:extLst>
                  <a:ext uri="{0D108BD9-81ED-4DB2-BD59-A6C34878D82A}">
                    <a16:rowId xmlns:a16="http://schemas.microsoft.com/office/drawing/2014/main" val="3477683230"/>
                  </a:ext>
                </a:extLst>
              </a:tr>
              <a:tr h="516214">
                <a:tc>
                  <a:txBody>
                    <a:bodyPr/>
                    <a:lstStyle/>
                    <a:p>
                      <a:pPr algn="ctr"/>
                      <a:r>
                        <a:rPr lang="en-GB" sz="1600" dirty="0"/>
                        <a:t>Sniffing salts </a:t>
                      </a:r>
                      <a:endParaRPr lang="en-US" sz="1600" dirty="0"/>
                    </a:p>
                  </a:txBody>
                  <a:tcPr/>
                </a:tc>
                <a:extLst>
                  <a:ext uri="{0D108BD9-81ED-4DB2-BD59-A6C34878D82A}">
                    <a16:rowId xmlns:a16="http://schemas.microsoft.com/office/drawing/2014/main" val="3480560307"/>
                  </a:ext>
                </a:extLst>
              </a:tr>
              <a:tr h="516214">
                <a:tc>
                  <a:txBody>
                    <a:bodyPr/>
                    <a:lstStyle/>
                    <a:p>
                      <a:pPr algn="ctr"/>
                      <a:r>
                        <a:rPr lang="en-GB" sz="1600" dirty="0"/>
                        <a:t>Impaired judgement </a:t>
                      </a:r>
                      <a:endParaRPr lang="en-US" sz="1600" dirty="0"/>
                    </a:p>
                  </a:txBody>
                  <a:tcPr/>
                </a:tc>
                <a:extLst>
                  <a:ext uri="{0D108BD9-81ED-4DB2-BD59-A6C34878D82A}">
                    <a16:rowId xmlns:a16="http://schemas.microsoft.com/office/drawing/2014/main" val="267639869"/>
                  </a:ext>
                </a:extLst>
              </a:tr>
              <a:tr h="516214">
                <a:tc>
                  <a:txBody>
                    <a:bodyPr/>
                    <a:lstStyle/>
                    <a:p>
                      <a:pPr algn="ctr"/>
                      <a:r>
                        <a:rPr lang="en-GB" sz="1600" dirty="0"/>
                        <a:t>Manic </a:t>
                      </a:r>
                      <a:endParaRPr lang="en-US" sz="1600" dirty="0"/>
                    </a:p>
                  </a:txBody>
                  <a:tcPr/>
                </a:tc>
                <a:extLst>
                  <a:ext uri="{0D108BD9-81ED-4DB2-BD59-A6C34878D82A}">
                    <a16:rowId xmlns:a16="http://schemas.microsoft.com/office/drawing/2014/main" val="2258115553"/>
                  </a:ext>
                </a:extLst>
              </a:tr>
            </a:tbl>
          </a:graphicData>
        </a:graphic>
      </p:graphicFrame>
      <p:cxnSp>
        <p:nvCxnSpPr>
          <p:cNvPr id="6" name="Straight Arrow Connector 5">
            <a:extLst>
              <a:ext uri="{FF2B5EF4-FFF2-40B4-BE49-F238E27FC236}">
                <a16:creationId xmlns:a16="http://schemas.microsoft.com/office/drawing/2014/main" id="{39E7431D-99E5-4E04-99C3-98AE3221B316}"/>
              </a:ext>
            </a:extLst>
          </p:cNvPr>
          <p:cNvCxnSpPr>
            <a:cxnSpLocks/>
          </p:cNvCxnSpPr>
          <p:nvPr/>
        </p:nvCxnSpPr>
        <p:spPr>
          <a:xfrm flipV="1">
            <a:off x="4197233" y="3092413"/>
            <a:ext cx="1461032" cy="172943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6B1C070C-BA8B-43A4-B6D6-C8EEB9119D1C}"/>
              </a:ext>
            </a:extLst>
          </p:cNvPr>
          <p:cNvCxnSpPr>
            <a:cxnSpLocks/>
          </p:cNvCxnSpPr>
          <p:nvPr/>
        </p:nvCxnSpPr>
        <p:spPr>
          <a:xfrm flipV="1">
            <a:off x="4323181" y="5754908"/>
            <a:ext cx="1551871" cy="47399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976F74D-2B2B-4F16-8086-7681B91F2C68}"/>
              </a:ext>
            </a:extLst>
          </p:cNvPr>
          <p:cNvCxnSpPr>
            <a:cxnSpLocks/>
          </p:cNvCxnSpPr>
          <p:nvPr/>
        </p:nvCxnSpPr>
        <p:spPr>
          <a:xfrm flipV="1">
            <a:off x="4323181" y="4642338"/>
            <a:ext cx="1335084" cy="111257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AA26C81-CB90-4BD3-B5FF-F04D1A7A1784}"/>
              </a:ext>
            </a:extLst>
          </p:cNvPr>
          <p:cNvCxnSpPr>
            <a:cxnSpLocks/>
          </p:cNvCxnSpPr>
          <p:nvPr/>
        </p:nvCxnSpPr>
        <p:spPr>
          <a:xfrm>
            <a:off x="4301987" y="1492244"/>
            <a:ext cx="1445206" cy="118885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9A14D99-4107-45D2-A152-FFFA22382ED4}"/>
              </a:ext>
            </a:extLst>
          </p:cNvPr>
          <p:cNvCxnSpPr>
            <a:cxnSpLocks/>
          </p:cNvCxnSpPr>
          <p:nvPr/>
        </p:nvCxnSpPr>
        <p:spPr>
          <a:xfrm flipV="1">
            <a:off x="4267200" y="3682635"/>
            <a:ext cx="1326874" cy="154813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59CFD0A-2371-4F73-9485-B2327CB6F42A}"/>
              </a:ext>
            </a:extLst>
          </p:cNvPr>
          <p:cNvCxnSpPr>
            <a:cxnSpLocks/>
          </p:cNvCxnSpPr>
          <p:nvPr/>
        </p:nvCxnSpPr>
        <p:spPr>
          <a:xfrm>
            <a:off x="4212437" y="3642761"/>
            <a:ext cx="1735352" cy="166149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C484584-A9B4-4E7D-A507-59BCA8A2056A}"/>
              </a:ext>
            </a:extLst>
          </p:cNvPr>
          <p:cNvCxnSpPr>
            <a:cxnSpLocks/>
          </p:cNvCxnSpPr>
          <p:nvPr/>
        </p:nvCxnSpPr>
        <p:spPr>
          <a:xfrm flipV="1">
            <a:off x="4267200" y="1523512"/>
            <a:ext cx="1680589" cy="170793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B4693C5-AE8E-480D-BA4F-D875EB5D0B7A}"/>
              </a:ext>
            </a:extLst>
          </p:cNvPr>
          <p:cNvCxnSpPr>
            <a:cxnSpLocks/>
          </p:cNvCxnSpPr>
          <p:nvPr/>
        </p:nvCxnSpPr>
        <p:spPr>
          <a:xfrm>
            <a:off x="4252980" y="4118811"/>
            <a:ext cx="1278007" cy="208774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96D7CF3-5D3F-4965-AB84-0D53CDC45A9C}"/>
              </a:ext>
            </a:extLst>
          </p:cNvPr>
          <p:cNvCxnSpPr>
            <a:cxnSpLocks/>
          </p:cNvCxnSpPr>
          <p:nvPr/>
        </p:nvCxnSpPr>
        <p:spPr>
          <a:xfrm flipV="1">
            <a:off x="4235726" y="2123355"/>
            <a:ext cx="1501686" cy="48664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70A977E-204E-4BBC-8CA8-D5334A9EF3D7}"/>
              </a:ext>
            </a:extLst>
          </p:cNvPr>
          <p:cNvCxnSpPr>
            <a:cxnSpLocks/>
          </p:cNvCxnSpPr>
          <p:nvPr/>
        </p:nvCxnSpPr>
        <p:spPr>
          <a:xfrm>
            <a:off x="4323181" y="2071616"/>
            <a:ext cx="1299724" cy="216541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734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2DFA69-4F5E-4513-B0A8-EA7ED57653A1}"/>
              </a:ext>
            </a:extLst>
          </p:cNvPr>
          <p:cNvSpPr/>
          <p:nvPr/>
        </p:nvSpPr>
        <p:spPr>
          <a:xfrm>
            <a:off x="0" y="148596"/>
            <a:ext cx="6096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Electricity currents passed through the brain can reduce the symptoms of severe depression.</a:t>
            </a:r>
          </a:p>
        </p:txBody>
      </p:sp>
      <p:sp>
        <p:nvSpPr>
          <p:cNvPr id="5" name="Rectangle 4">
            <a:extLst>
              <a:ext uri="{FF2B5EF4-FFF2-40B4-BE49-F238E27FC236}">
                <a16:creationId xmlns:a16="http://schemas.microsoft.com/office/drawing/2014/main" id="{9029104C-60A6-430D-8F1F-E3B2A2637069}"/>
              </a:ext>
            </a:extLst>
          </p:cNvPr>
          <p:cNvSpPr/>
          <p:nvPr/>
        </p:nvSpPr>
        <p:spPr>
          <a:xfrm>
            <a:off x="0" y="1357910"/>
            <a:ext cx="6096001"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Emotional shocks can be fatal.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ECE508D-E950-48BC-B435-C4F53EC6AA5F}"/>
              </a:ext>
            </a:extLst>
          </p:cNvPr>
          <p:cNvSpPr/>
          <p:nvPr/>
        </p:nvSpPr>
        <p:spPr>
          <a:xfrm>
            <a:off x="6254528" y="1357910"/>
            <a:ext cx="5937471"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Women have smaller brains than 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97AADA1-CF85-4508-BCEA-9CF4EABB921F}"/>
              </a:ext>
            </a:extLst>
          </p:cNvPr>
          <p:cNvSpPr/>
          <p:nvPr/>
        </p:nvSpPr>
        <p:spPr>
          <a:xfrm>
            <a:off x="0" y="2567224"/>
            <a:ext cx="6096000"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 moving uterus, floating up into the body, causes nervous symptoms in women, such as aches, pains, fainting and paralysis.</a:t>
            </a:r>
          </a:p>
        </p:txBody>
      </p:sp>
      <p:sp>
        <p:nvSpPr>
          <p:cNvPr id="8" name="Rectangle 7">
            <a:extLst>
              <a:ext uri="{FF2B5EF4-FFF2-40B4-BE49-F238E27FC236}">
                <a16:creationId xmlns:a16="http://schemas.microsoft.com/office/drawing/2014/main" id="{46548CD2-E3AA-4BEE-ADFE-660064C4022D}"/>
              </a:ext>
            </a:extLst>
          </p:cNvPr>
          <p:cNvSpPr/>
          <p:nvPr/>
        </p:nvSpPr>
        <p:spPr>
          <a:xfrm>
            <a:off x="6254528" y="183132"/>
            <a:ext cx="593747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Irregular periods can cause insanity in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BBD0B56-F3D3-48C1-AEB5-72667F5D03CA}"/>
              </a:ext>
            </a:extLst>
          </p:cNvPr>
          <p:cNvSpPr/>
          <p:nvPr/>
        </p:nvSpPr>
        <p:spPr>
          <a:xfrm>
            <a:off x="6254528" y="2567224"/>
            <a:ext cx="5937472"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Every part of your personality is due to a particular part of the brain. The more you have that trait, the bigger that part of the brain will be.</a:t>
            </a:r>
          </a:p>
        </p:txBody>
      </p:sp>
      <p:sp>
        <p:nvSpPr>
          <p:cNvPr id="10" name="Rectangle 9">
            <a:extLst>
              <a:ext uri="{FF2B5EF4-FFF2-40B4-BE49-F238E27FC236}">
                <a16:creationId xmlns:a16="http://schemas.microsoft.com/office/drawing/2014/main" id="{AE48A167-27D5-4D7C-BA17-DD31D6F417D1}"/>
              </a:ext>
            </a:extLst>
          </p:cNvPr>
          <p:cNvSpPr/>
          <p:nvPr/>
        </p:nvSpPr>
        <p:spPr>
          <a:xfrm>
            <a:off x="6254528" y="3990374"/>
            <a:ext cx="593747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 severe fracture of the spine resulting in injury to the spinal cord can cause memory loss and impaired judgement.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36F6E4-45A9-46DE-AA82-CB52CF0AEC41}"/>
              </a:ext>
            </a:extLst>
          </p:cNvPr>
          <p:cNvSpPr/>
          <p:nvPr/>
        </p:nvSpPr>
        <p:spPr>
          <a:xfrm>
            <a:off x="0" y="3990374"/>
            <a:ext cx="6096001"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Shaving the head is important in the treatment of psychosis as it allows the patient's brain to cool, thus reducing manic symptoms associated with overheating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DF4BF46-6920-4ACF-A872-D199E3BED3C9}"/>
              </a:ext>
            </a:extLst>
          </p:cNvPr>
          <p:cNvSpPr/>
          <p:nvPr/>
        </p:nvSpPr>
        <p:spPr>
          <a:xfrm>
            <a:off x="0" y="5604590"/>
            <a:ext cx="60960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 small proportion of the population can survive without an oxygen supply to the brain.</a:t>
            </a:r>
          </a:p>
        </p:txBody>
      </p:sp>
      <p:sp>
        <p:nvSpPr>
          <p:cNvPr id="13" name="Rectangle 12">
            <a:extLst>
              <a:ext uri="{FF2B5EF4-FFF2-40B4-BE49-F238E27FC236}">
                <a16:creationId xmlns:a16="http://schemas.microsoft.com/office/drawing/2014/main" id="{53139A28-4798-4C99-9D89-C1A9775E9ACF}"/>
              </a:ext>
            </a:extLst>
          </p:cNvPr>
          <p:cNvSpPr/>
          <p:nvPr/>
        </p:nvSpPr>
        <p:spPr>
          <a:xfrm>
            <a:off x="6254527" y="5604590"/>
            <a:ext cx="5937473"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Mice droppings are used in sniffing salts to calm the nerves.</a:t>
            </a:r>
          </a:p>
        </p:txBody>
      </p:sp>
    </p:spTree>
    <p:extLst>
      <p:ext uri="{BB962C8B-B14F-4D97-AF65-F5344CB8AC3E}">
        <p14:creationId xmlns:p14="http://schemas.microsoft.com/office/powerpoint/2010/main" val="405368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C21F9A-31E7-4505-801C-872D8AC9E49D}"/>
              </a:ext>
            </a:extLst>
          </p:cNvPr>
          <p:cNvGraphicFramePr>
            <a:graphicFrameLocks noGrp="1"/>
          </p:cNvGraphicFramePr>
          <p:nvPr>
            <p:extLst/>
          </p:nvPr>
        </p:nvGraphicFramePr>
        <p:xfrm>
          <a:off x="44450" y="54233"/>
          <a:ext cx="12147549" cy="6803767"/>
        </p:xfrm>
        <a:graphic>
          <a:graphicData uri="http://schemas.openxmlformats.org/drawingml/2006/table">
            <a:tbl>
              <a:tblPr firstRow="1" bandRow="1">
                <a:tableStyleId>{073A0DAA-6AF3-43AB-8588-CEC1D06C72B9}</a:tableStyleId>
              </a:tblPr>
              <a:tblGrid>
                <a:gridCol w="4049183">
                  <a:extLst>
                    <a:ext uri="{9D8B030D-6E8A-4147-A177-3AD203B41FA5}">
                      <a16:colId xmlns:a16="http://schemas.microsoft.com/office/drawing/2014/main" val="1931016307"/>
                    </a:ext>
                  </a:extLst>
                </a:gridCol>
                <a:gridCol w="4049183">
                  <a:extLst>
                    <a:ext uri="{9D8B030D-6E8A-4147-A177-3AD203B41FA5}">
                      <a16:colId xmlns:a16="http://schemas.microsoft.com/office/drawing/2014/main" val="4246180927"/>
                    </a:ext>
                  </a:extLst>
                </a:gridCol>
                <a:gridCol w="4049183">
                  <a:extLst>
                    <a:ext uri="{9D8B030D-6E8A-4147-A177-3AD203B41FA5}">
                      <a16:colId xmlns:a16="http://schemas.microsoft.com/office/drawing/2014/main" val="268953918"/>
                    </a:ext>
                  </a:extLst>
                </a:gridCol>
              </a:tblGrid>
              <a:tr h="546413">
                <a:tc>
                  <a:txBody>
                    <a:bodyPr/>
                    <a:lstStyle/>
                    <a:p>
                      <a:pPr algn="ctr"/>
                      <a:r>
                        <a:rPr lang="en-GB" sz="2400" dirty="0"/>
                        <a:t>Present</a:t>
                      </a:r>
                      <a:endParaRPr lang="en-US" sz="2400" dirty="0"/>
                    </a:p>
                  </a:txBody>
                  <a:tcPr/>
                </a:tc>
                <a:tc>
                  <a:txBody>
                    <a:bodyPr/>
                    <a:lstStyle/>
                    <a:p>
                      <a:pPr algn="ctr"/>
                      <a:r>
                        <a:rPr lang="en-GB" sz="2400" dirty="0"/>
                        <a:t>Past</a:t>
                      </a:r>
                      <a:endParaRPr lang="en-US" sz="2400" dirty="0"/>
                    </a:p>
                  </a:txBody>
                  <a:tcPr/>
                </a:tc>
                <a:tc>
                  <a:txBody>
                    <a:bodyPr/>
                    <a:lstStyle/>
                    <a:p>
                      <a:pPr algn="ctr"/>
                      <a:r>
                        <a:rPr lang="en-GB" sz="2400" dirty="0"/>
                        <a:t>Fictional</a:t>
                      </a:r>
                      <a:endParaRPr lang="en-US" sz="2400" dirty="0"/>
                    </a:p>
                  </a:txBody>
                  <a:tcPr/>
                </a:tc>
                <a:extLst>
                  <a:ext uri="{0D108BD9-81ED-4DB2-BD59-A6C34878D82A}">
                    <a16:rowId xmlns:a16="http://schemas.microsoft.com/office/drawing/2014/main" val="1280762876"/>
                  </a:ext>
                </a:extLst>
              </a:tr>
              <a:tr h="6257354">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961157961"/>
                  </a:ext>
                </a:extLst>
              </a:tr>
            </a:tbl>
          </a:graphicData>
        </a:graphic>
      </p:graphicFrame>
    </p:spTree>
    <p:extLst>
      <p:ext uri="{BB962C8B-B14F-4D97-AF65-F5344CB8AC3E}">
        <p14:creationId xmlns:p14="http://schemas.microsoft.com/office/powerpoint/2010/main" val="110297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B5AF32-252A-4F5F-ABB1-C7B5E24EA6D2}"/>
              </a:ext>
            </a:extLst>
          </p:cNvPr>
          <p:cNvPicPr>
            <a:picLocks noChangeAspect="1"/>
          </p:cNvPicPr>
          <p:nvPr/>
        </p:nvPicPr>
        <p:blipFill rotWithShape="1">
          <a:blip r:embed="rId2"/>
          <a:srcRect l="36786" t="24538" r="38096" b="21891"/>
          <a:stretch/>
        </p:blipFill>
        <p:spPr>
          <a:xfrm rot="16200000">
            <a:off x="2440521" y="-701825"/>
            <a:ext cx="6875531" cy="8244118"/>
          </a:xfrm>
          <a:prstGeom prst="rect">
            <a:avLst/>
          </a:prstGeom>
        </p:spPr>
      </p:pic>
    </p:spTree>
    <p:extLst>
      <p:ext uri="{BB962C8B-B14F-4D97-AF65-F5344CB8AC3E}">
        <p14:creationId xmlns:p14="http://schemas.microsoft.com/office/powerpoint/2010/main" val="2475740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5D101B-5691-4FE0-8EEB-48B0DEB767D3}"/>
              </a:ext>
            </a:extLst>
          </p:cNvPr>
          <p:cNvPicPr>
            <a:picLocks noChangeAspect="1"/>
          </p:cNvPicPr>
          <p:nvPr/>
        </p:nvPicPr>
        <p:blipFill rotWithShape="1">
          <a:blip r:embed="rId3"/>
          <a:srcRect l="36827" t="24460" r="38315" b="12917"/>
          <a:stretch/>
        </p:blipFill>
        <p:spPr>
          <a:xfrm rot="16200000">
            <a:off x="2414520" y="-1266677"/>
            <a:ext cx="6811418" cy="9492342"/>
          </a:xfrm>
          <a:prstGeom prst="rect">
            <a:avLst/>
          </a:prstGeom>
        </p:spPr>
      </p:pic>
    </p:spTree>
    <p:extLst>
      <p:ext uri="{BB962C8B-B14F-4D97-AF65-F5344CB8AC3E}">
        <p14:creationId xmlns:p14="http://schemas.microsoft.com/office/powerpoint/2010/main" val="1418737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5E6A3-EBDE-433F-B9A9-11C96D65B062}"/>
              </a:ext>
            </a:extLst>
          </p:cNvPr>
          <p:cNvSpPr>
            <a:spLocks noGrp="1"/>
          </p:cNvSpPr>
          <p:nvPr>
            <p:ph idx="1"/>
          </p:nvPr>
        </p:nvSpPr>
        <p:spPr>
          <a:xfrm>
            <a:off x="1" y="0"/>
            <a:ext cx="5897216" cy="675860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400" b="1" u="sng" dirty="0"/>
              <a:t>Mind Boggling Medicine Questionnaire </a:t>
            </a:r>
          </a:p>
          <a:p>
            <a:pPr marL="0" indent="0">
              <a:buNone/>
            </a:pPr>
            <a:r>
              <a:rPr lang="en-GB" sz="1400" b="1" dirty="0"/>
              <a:t>1. How easy was it to understand the game’s instructions? </a:t>
            </a:r>
          </a:p>
          <a:p>
            <a:pPr marL="0" indent="0">
              <a:buNone/>
            </a:pPr>
            <a:r>
              <a:rPr lang="en-GB" sz="1400" dirty="0"/>
              <a:t>Very Hard	   Hard	Average	   Easy	  Very Easy</a:t>
            </a:r>
            <a:endParaRPr lang="en-GB" sz="1400" b="1" dirty="0"/>
          </a:p>
          <a:p>
            <a:pPr marL="0" indent="0">
              <a:buNone/>
            </a:pPr>
            <a:r>
              <a:rPr lang="en-GB" sz="1400" b="1" dirty="0"/>
              <a:t>2. How easy did you find the questions? </a:t>
            </a:r>
          </a:p>
          <a:p>
            <a:pPr marL="0" indent="0">
              <a:buNone/>
            </a:pPr>
            <a:r>
              <a:rPr lang="en-GB" sz="1400" dirty="0"/>
              <a:t>Very Hard	  Hard	Average	   Easy	Very Easy</a:t>
            </a:r>
          </a:p>
          <a:p>
            <a:pPr marL="0" indent="0">
              <a:buNone/>
            </a:pPr>
            <a:r>
              <a:rPr lang="en-GB" sz="1400" b="1" dirty="0"/>
              <a:t>3. How would you describe the experience of playing the game? You can circle as many of the words as you like. </a:t>
            </a:r>
          </a:p>
          <a:p>
            <a:pPr marL="0" indent="0">
              <a:buNone/>
            </a:pPr>
            <a:endParaRPr lang="en-GB" sz="1400" b="1" dirty="0"/>
          </a:p>
          <a:p>
            <a:pPr marL="0" indent="0">
              <a:buNone/>
            </a:pPr>
            <a:endParaRPr lang="en-GB" sz="1400" b="1" dirty="0"/>
          </a:p>
          <a:p>
            <a:pPr marL="0" indent="0">
              <a:buNone/>
            </a:pPr>
            <a:endParaRPr lang="en-GB" sz="1400" b="1" dirty="0"/>
          </a:p>
          <a:p>
            <a:pPr marL="0" indent="0">
              <a:buNone/>
            </a:pPr>
            <a:endParaRPr lang="en-GB" sz="1400" b="1" dirty="0"/>
          </a:p>
          <a:p>
            <a:pPr marL="0" indent="0">
              <a:buNone/>
            </a:pPr>
            <a:endParaRPr lang="en-GB" sz="1400" b="1" dirty="0"/>
          </a:p>
          <a:p>
            <a:pPr marL="0" indent="0">
              <a:buNone/>
            </a:pPr>
            <a:r>
              <a:rPr lang="en-GB" sz="1400" b="1" dirty="0"/>
              <a:t>4. How would you describe the language used in the game? Please select one word. </a:t>
            </a:r>
          </a:p>
          <a:p>
            <a:pPr marL="0" indent="0">
              <a:buNone/>
            </a:pPr>
            <a:r>
              <a:rPr lang="en-GB" sz="1400" dirty="0"/>
              <a:t>Confusing	   Academic	         Clear	    Engaging	      Simplistic     </a:t>
            </a:r>
          </a:p>
          <a:p>
            <a:pPr marL="0" indent="0">
              <a:buNone/>
            </a:pPr>
            <a:r>
              <a:rPr lang="en-GB" sz="1400" dirty="0"/>
              <a:t> Other (Please specify here):</a:t>
            </a:r>
          </a:p>
          <a:p>
            <a:pPr marL="0" indent="0">
              <a:buNone/>
            </a:pPr>
            <a:r>
              <a:rPr lang="en-GB" sz="1400" b="1" dirty="0"/>
              <a:t>5. What did you like most about the game?</a:t>
            </a:r>
          </a:p>
          <a:p>
            <a:pPr marL="0" indent="0">
              <a:buNone/>
            </a:pPr>
            <a:endParaRPr lang="en-GB" sz="1400" dirty="0"/>
          </a:p>
          <a:p>
            <a:pPr marL="0" indent="0">
              <a:buNone/>
            </a:pPr>
            <a:r>
              <a:rPr lang="en-GB" sz="1400" b="1" dirty="0"/>
              <a:t>6. What didn’t you like about the game?</a:t>
            </a:r>
          </a:p>
          <a:p>
            <a:pPr marL="0" indent="0">
              <a:buNone/>
            </a:pPr>
            <a:endParaRPr lang="en-GB" sz="1400" dirty="0"/>
          </a:p>
          <a:p>
            <a:pPr marL="0" indent="0">
              <a:buNone/>
            </a:pPr>
            <a:r>
              <a:rPr lang="en-GB" sz="1400" b="1" dirty="0"/>
              <a:t>7. Would this game appeal to you?  Y / N</a:t>
            </a:r>
            <a:r>
              <a:rPr lang="en-GB" sz="1400" dirty="0"/>
              <a:t>			</a:t>
            </a:r>
            <a:endParaRPr lang="en-US" sz="1400" dirty="0"/>
          </a:p>
        </p:txBody>
      </p:sp>
      <p:graphicFrame>
        <p:nvGraphicFramePr>
          <p:cNvPr id="9" name="Table 8">
            <a:extLst>
              <a:ext uri="{FF2B5EF4-FFF2-40B4-BE49-F238E27FC236}">
                <a16:creationId xmlns:a16="http://schemas.microsoft.com/office/drawing/2014/main" id="{67A5CB04-70F8-4D2F-8E53-E853F6603A7E}"/>
              </a:ext>
            </a:extLst>
          </p:cNvPr>
          <p:cNvGraphicFramePr>
            <a:graphicFrameLocks noGrp="1"/>
          </p:cNvGraphicFramePr>
          <p:nvPr>
            <p:extLst>
              <p:ext uri="{D42A27DB-BD31-4B8C-83A1-F6EECF244321}">
                <p14:modId xmlns:p14="http://schemas.microsoft.com/office/powerpoint/2010/main" val="3115609369"/>
              </p:ext>
            </p:extLst>
          </p:nvPr>
        </p:nvGraphicFramePr>
        <p:xfrm>
          <a:off x="242957" y="2194582"/>
          <a:ext cx="5411304" cy="1234417"/>
        </p:xfrm>
        <a:graphic>
          <a:graphicData uri="http://schemas.openxmlformats.org/drawingml/2006/table">
            <a:tbl>
              <a:tblPr firstRow="1" bandRow="1">
                <a:tableStyleId>{D7AC3CCA-C797-4891-BE02-D94E43425B78}</a:tableStyleId>
              </a:tblPr>
              <a:tblGrid>
                <a:gridCol w="1352826">
                  <a:extLst>
                    <a:ext uri="{9D8B030D-6E8A-4147-A177-3AD203B41FA5}">
                      <a16:colId xmlns:a16="http://schemas.microsoft.com/office/drawing/2014/main" val="4280252162"/>
                    </a:ext>
                  </a:extLst>
                </a:gridCol>
                <a:gridCol w="1352826">
                  <a:extLst>
                    <a:ext uri="{9D8B030D-6E8A-4147-A177-3AD203B41FA5}">
                      <a16:colId xmlns:a16="http://schemas.microsoft.com/office/drawing/2014/main" val="3085837229"/>
                    </a:ext>
                  </a:extLst>
                </a:gridCol>
                <a:gridCol w="1352826">
                  <a:extLst>
                    <a:ext uri="{9D8B030D-6E8A-4147-A177-3AD203B41FA5}">
                      <a16:colId xmlns:a16="http://schemas.microsoft.com/office/drawing/2014/main" val="154414071"/>
                    </a:ext>
                  </a:extLst>
                </a:gridCol>
                <a:gridCol w="1352826">
                  <a:extLst>
                    <a:ext uri="{9D8B030D-6E8A-4147-A177-3AD203B41FA5}">
                      <a16:colId xmlns:a16="http://schemas.microsoft.com/office/drawing/2014/main" val="1950045837"/>
                    </a:ext>
                  </a:extLst>
                </a:gridCol>
              </a:tblGrid>
              <a:tr h="378060">
                <a:tc>
                  <a:txBody>
                    <a:bodyPr/>
                    <a:lstStyle/>
                    <a:p>
                      <a:pPr algn="ctr"/>
                      <a:r>
                        <a:rPr lang="en-GB" sz="1400" b="0" dirty="0"/>
                        <a:t>Entertaining</a:t>
                      </a:r>
                      <a:endParaRPr lang="en-US" sz="1400" b="0" dirty="0"/>
                    </a:p>
                  </a:txBody>
                  <a:tcPr/>
                </a:tc>
                <a:tc>
                  <a:txBody>
                    <a:bodyPr/>
                    <a:lstStyle/>
                    <a:p>
                      <a:pPr algn="ctr"/>
                      <a:r>
                        <a:rPr lang="en-GB" sz="1400" b="0" dirty="0"/>
                        <a:t>Boring</a:t>
                      </a:r>
                      <a:endParaRPr lang="en-US" sz="1400" b="0" dirty="0"/>
                    </a:p>
                  </a:txBody>
                  <a:tcPr/>
                </a:tc>
                <a:tc>
                  <a:txBody>
                    <a:bodyPr/>
                    <a:lstStyle/>
                    <a:p>
                      <a:pPr algn="ctr"/>
                      <a:r>
                        <a:rPr lang="en-GB" sz="1400" b="0" dirty="0"/>
                        <a:t>Educational</a:t>
                      </a:r>
                      <a:endParaRPr lang="en-US" sz="1400" b="0" dirty="0"/>
                    </a:p>
                  </a:txBody>
                  <a:tcPr/>
                </a:tc>
                <a:tc>
                  <a:txBody>
                    <a:bodyPr/>
                    <a:lstStyle/>
                    <a:p>
                      <a:pPr algn="ctr"/>
                      <a:r>
                        <a:rPr lang="en-GB" sz="1400" b="0" dirty="0"/>
                        <a:t>Confusing</a:t>
                      </a:r>
                      <a:endParaRPr lang="en-US" sz="1400" b="0" dirty="0"/>
                    </a:p>
                  </a:txBody>
                  <a:tcPr/>
                </a:tc>
                <a:extLst>
                  <a:ext uri="{0D108BD9-81ED-4DB2-BD59-A6C34878D82A}">
                    <a16:rowId xmlns:a16="http://schemas.microsoft.com/office/drawing/2014/main" val="1512905007"/>
                  </a:ext>
                </a:extLst>
              </a:tr>
              <a:tr h="423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Upsetting</a:t>
                      </a:r>
                      <a:endParaRPr lang="en-US" sz="1400" b="0" dirty="0"/>
                    </a:p>
                  </a:txBody>
                  <a:tcPr/>
                </a:tc>
                <a:tc>
                  <a:txBody>
                    <a:bodyPr/>
                    <a:lstStyle/>
                    <a:p>
                      <a:pPr algn="ctr"/>
                      <a:r>
                        <a:rPr lang="en-GB" sz="1400" b="0" dirty="0"/>
                        <a:t>Fun</a:t>
                      </a:r>
                      <a:endParaRPr lang="en-US" sz="1400" b="0" dirty="0"/>
                    </a:p>
                  </a:txBody>
                  <a:tcPr/>
                </a:tc>
                <a:tc>
                  <a:txBody>
                    <a:bodyPr/>
                    <a:lstStyle/>
                    <a:p>
                      <a:pPr algn="ctr"/>
                      <a:r>
                        <a:rPr lang="en-GB" sz="1400" b="0" dirty="0"/>
                        <a:t>Uncomfortable</a:t>
                      </a: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Engaging</a:t>
                      </a:r>
                      <a:endParaRPr lang="en-US" sz="1400" b="0" dirty="0"/>
                    </a:p>
                  </a:txBody>
                  <a:tcPr/>
                </a:tc>
                <a:extLst>
                  <a:ext uri="{0D108BD9-81ED-4DB2-BD59-A6C34878D82A}">
                    <a16:rowId xmlns:a16="http://schemas.microsoft.com/office/drawing/2014/main" val="986433189"/>
                  </a:ext>
                </a:extLst>
              </a:tr>
              <a:tr h="433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Fascinating</a:t>
                      </a:r>
                      <a:endParaRPr lang="en-US" sz="1400" b="0" dirty="0"/>
                    </a:p>
                  </a:txBody>
                  <a:tcPr/>
                </a:tc>
                <a:tc>
                  <a:txBody>
                    <a:bodyPr/>
                    <a:lstStyle/>
                    <a:p>
                      <a:pPr algn="ctr"/>
                      <a:r>
                        <a:rPr lang="en-GB" sz="1400" b="0" dirty="0"/>
                        <a:t>Patronising </a:t>
                      </a:r>
                      <a:endParaRPr lang="en-US" sz="1400" b="0" dirty="0"/>
                    </a:p>
                  </a:txBody>
                  <a:tcPr/>
                </a:tc>
                <a:tc>
                  <a:txBody>
                    <a:bodyPr/>
                    <a:lstStyle/>
                    <a:p>
                      <a:pPr algn="ctr"/>
                      <a:r>
                        <a:rPr lang="en-GB" sz="1400" b="0" dirty="0"/>
                        <a:t>Inclusive</a:t>
                      </a: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Unoriginal </a:t>
                      </a:r>
                      <a:endParaRPr lang="en-US" sz="1400" b="0" dirty="0"/>
                    </a:p>
                  </a:txBody>
                  <a:tcPr/>
                </a:tc>
                <a:extLst>
                  <a:ext uri="{0D108BD9-81ED-4DB2-BD59-A6C34878D82A}">
                    <a16:rowId xmlns:a16="http://schemas.microsoft.com/office/drawing/2014/main" val="3511838658"/>
                  </a:ext>
                </a:extLst>
              </a:tr>
            </a:tbl>
          </a:graphicData>
        </a:graphic>
      </p:graphicFrame>
      <p:sp>
        <p:nvSpPr>
          <p:cNvPr id="6" name="Content Placeholder 2">
            <a:extLst>
              <a:ext uri="{FF2B5EF4-FFF2-40B4-BE49-F238E27FC236}">
                <a16:creationId xmlns:a16="http://schemas.microsoft.com/office/drawing/2014/main" id="{B2A56FC0-3CD5-495A-B61F-955B9597DB3E}"/>
              </a:ext>
            </a:extLst>
          </p:cNvPr>
          <p:cNvSpPr txBox="1">
            <a:spLocks/>
          </p:cNvSpPr>
          <p:nvPr/>
        </p:nvSpPr>
        <p:spPr>
          <a:xfrm>
            <a:off x="6051827" y="0"/>
            <a:ext cx="5897216" cy="675860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400" b="1" u="sng"/>
              <a:t>Mind Boggling Medicine Questionnaire </a:t>
            </a:r>
          </a:p>
          <a:p>
            <a:pPr marL="0" indent="0">
              <a:buFont typeface="Arial" panose="020B0604020202020204" pitchFamily="34" charset="0"/>
              <a:buNone/>
            </a:pPr>
            <a:r>
              <a:rPr lang="en-GB" sz="1400" b="1"/>
              <a:t>1. How easy was it to understand the game’s instructions? </a:t>
            </a:r>
          </a:p>
          <a:p>
            <a:pPr marL="0" indent="0">
              <a:buFont typeface="Arial" panose="020B0604020202020204" pitchFamily="34" charset="0"/>
              <a:buNone/>
            </a:pPr>
            <a:r>
              <a:rPr lang="en-GB" sz="1400"/>
              <a:t>Very Hard	   Hard	Average	   Easy	  Very Easy</a:t>
            </a:r>
            <a:endParaRPr lang="en-GB" sz="1400" b="1"/>
          </a:p>
          <a:p>
            <a:pPr marL="0" indent="0">
              <a:buFont typeface="Arial" panose="020B0604020202020204" pitchFamily="34" charset="0"/>
              <a:buNone/>
            </a:pPr>
            <a:r>
              <a:rPr lang="en-GB" sz="1400" b="1"/>
              <a:t>2. How easy did you find the questions? </a:t>
            </a:r>
          </a:p>
          <a:p>
            <a:pPr marL="0" indent="0">
              <a:buFont typeface="Arial" panose="020B0604020202020204" pitchFamily="34" charset="0"/>
              <a:buNone/>
            </a:pPr>
            <a:r>
              <a:rPr lang="en-GB" sz="1400"/>
              <a:t>Very Hard	  Hard	Average	   Easy	Very Easy</a:t>
            </a:r>
          </a:p>
          <a:p>
            <a:pPr marL="0" indent="0">
              <a:buFont typeface="Arial" panose="020B0604020202020204" pitchFamily="34" charset="0"/>
              <a:buNone/>
            </a:pPr>
            <a:r>
              <a:rPr lang="en-GB" sz="1400" b="1"/>
              <a:t>3. How would you describe the experience of playing the game? You can circle as many of the words as you like. </a:t>
            </a:r>
          </a:p>
          <a:p>
            <a:pPr marL="0" indent="0">
              <a:buFont typeface="Arial" panose="020B0604020202020204" pitchFamily="34" charset="0"/>
              <a:buNone/>
            </a:pPr>
            <a:endParaRPr lang="en-GB" sz="1400" b="1"/>
          </a:p>
          <a:p>
            <a:pPr marL="0" indent="0">
              <a:buFont typeface="Arial" panose="020B0604020202020204" pitchFamily="34" charset="0"/>
              <a:buNone/>
            </a:pPr>
            <a:endParaRPr lang="en-GB" sz="1400" b="1"/>
          </a:p>
          <a:p>
            <a:pPr marL="0" indent="0">
              <a:buFont typeface="Arial" panose="020B0604020202020204" pitchFamily="34" charset="0"/>
              <a:buNone/>
            </a:pPr>
            <a:endParaRPr lang="en-GB" sz="1400" b="1"/>
          </a:p>
          <a:p>
            <a:pPr marL="0" indent="0">
              <a:buFont typeface="Arial" panose="020B0604020202020204" pitchFamily="34" charset="0"/>
              <a:buNone/>
            </a:pPr>
            <a:endParaRPr lang="en-GB" sz="1400" b="1"/>
          </a:p>
          <a:p>
            <a:pPr marL="0" indent="0">
              <a:buFont typeface="Arial" panose="020B0604020202020204" pitchFamily="34" charset="0"/>
              <a:buNone/>
            </a:pPr>
            <a:endParaRPr lang="en-GB" sz="1400" b="1"/>
          </a:p>
          <a:p>
            <a:pPr marL="0" indent="0">
              <a:buFont typeface="Arial" panose="020B0604020202020204" pitchFamily="34" charset="0"/>
              <a:buNone/>
            </a:pPr>
            <a:r>
              <a:rPr lang="en-GB" sz="1400" b="1"/>
              <a:t>4. How would you describe the language used in the game? Please select one word. </a:t>
            </a:r>
          </a:p>
          <a:p>
            <a:pPr marL="0" indent="0">
              <a:buFont typeface="Arial" panose="020B0604020202020204" pitchFamily="34" charset="0"/>
              <a:buNone/>
            </a:pPr>
            <a:r>
              <a:rPr lang="en-GB" sz="1400"/>
              <a:t>Confusing	   Academic	         Clear	    Engaging	      Simplistic     </a:t>
            </a:r>
          </a:p>
          <a:p>
            <a:pPr marL="0" indent="0">
              <a:buFont typeface="Arial" panose="020B0604020202020204" pitchFamily="34" charset="0"/>
              <a:buNone/>
            </a:pPr>
            <a:r>
              <a:rPr lang="en-GB" sz="1400"/>
              <a:t> Other (Please specify here):</a:t>
            </a:r>
          </a:p>
          <a:p>
            <a:pPr marL="0" indent="0">
              <a:buFont typeface="Arial" panose="020B0604020202020204" pitchFamily="34" charset="0"/>
              <a:buNone/>
            </a:pPr>
            <a:r>
              <a:rPr lang="en-GB" sz="1400" b="1"/>
              <a:t>5. What did you like most about the game?</a:t>
            </a:r>
          </a:p>
          <a:p>
            <a:pPr marL="0" indent="0">
              <a:buFont typeface="Arial" panose="020B0604020202020204" pitchFamily="34" charset="0"/>
              <a:buNone/>
            </a:pPr>
            <a:endParaRPr lang="en-GB" sz="1400"/>
          </a:p>
          <a:p>
            <a:pPr marL="0" indent="0">
              <a:buFont typeface="Arial" panose="020B0604020202020204" pitchFamily="34" charset="0"/>
              <a:buNone/>
            </a:pPr>
            <a:r>
              <a:rPr lang="en-GB" sz="1400" b="1"/>
              <a:t>6. What didn’t you like about the game?</a:t>
            </a:r>
          </a:p>
          <a:p>
            <a:pPr marL="0" indent="0">
              <a:buFont typeface="Arial" panose="020B0604020202020204" pitchFamily="34" charset="0"/>
              <a:buNone/>
            </a:pPr>
            <a:endParaRPr lang="en-GB" sz="1400"/>
          </a:p>
          <a:p>
            <a:pPr marL="0" indent="0">
              <a:buFont typeface="Arial" panose="020B0604020202020204" pitchFamily="34" charset="0"/>
              <a:buNone/>
            </a:pPr>
            <a:r>
              <a:rPr lang="en-GB" sz="1400" b="1"/>
              <a:t>7. Would this game appeal to you?  Y / N</a:t>
            </a:r>
            <a:r>
              <a:rPr lang="en-GB" sz="1400"/>
              <a:t>			</a:t>
            </a:r>
            <a:endParaRPr lang="en-US" sz="1400" dirty="0"/>
          </a:p>
        </p:txBody>
      </p:sp>
      <p:graphicFrame>
        <p:nvGraphicFramePr>
          <p:cNvPr id="7" name="Table 6">
            <a:extLst>
              <a:ext uri="{FF2B5EF4-FFF2-40B4-BE49-F238E27FC236}">
                <a16:creationId xmlns:a16="http://schemas.microsoft.com/office/drawing/2014/main" id="{B6A90C05-B3C8-4145-AE48-275AEB9BBF32}"/>
              </a:ext>
            </a:extLst>
          </p:cNvPr>
          <p:cNvGraphicFramePr>
            <a:graphicFrameLocks noGrp="1"/>
          </p:cNvGraphicFramePr>
          <p:nvPr>
            <p:extLst>
              <p:ext uri="{D42A27DB-BD31-4B8C-83A1-F6EECF244321}">
                <p14:modId xmlns:p14="http://schemas.microsoft.com/office/powerpoint/2010/main" val="3361439722"/>
              </p:ext>
            </p:extLst>
          </p:nvPr>
        </p:nvGraphicFramePr>
        <p:xfrm>
          <a:off x="6294783" y="2194582"/>
          <a:ext cx="5411304" cy="1234417"/>
        </p:xfrm>
        <a:graphic>
          <a:graphicData uri="http://schemas.openxmlformats.org/drawingml/2006/table">
            <a:tbl>
              <a:tblPr firstRow="1" bandRow="1">
                <a:tableStyleId>{D7AC3CCA-C797-4891-BE02-D94E43425B78}</a:tableStyleId>
              </a:tblPr>
              <a:tblGrid>
                <a:gridCol w="1352826">
                  <a:extLst>
                    <a:ext uri="{9D8B030D-6E8A-4147-A177-3AD203B41FA5}">
                      <a16:colId xmlns:a16="http://schemas.microsoft.com/office/drawing/2014/main" val="4280252162"/>
                    </a:ext>
                  </a:extLst>
                </a:gridCol>
                <a:gridCol w="1352826">
                  <a:extLst>
                    <a:ext uri="{9D8B030D-6E8A-4147-A177-3AD203B41FA5}">
                      <a16:colId xmlns:a16="http://schemas.microsoft.com/office/drawing/2014/main" val="3085837229"/>
                    </a:ext>
                  </a:extLst>
                </a:gridCol>
                <a:gridCol w="1352826">
                  <a:extLst>
                    <a:ext uri="{9D8B030D-6E8A-4147-A177-3AD203B41FA5}">
                      <a16:colId xmlns:a16="http://schemas.microsoft.com/office/drawing/2014/main" val="154414071"/>
                    </a:ext>
                  </a:extLst>
                </a:gridCol>
                <a:gridCol w="1352826">
                  <a:extLst>
                    <a:ext uri="{9D8B030D-6E8A-4147-A177-3AD203B41FA5}">
                      <a16:colId xmlns:a16="http://schemas.microsoft.com/office/drawing/2014/main" val="1950045837"/>
                    </a:ext>
                  </a:extLst>
                </a:gridCol>
              </a:tblGrid>
              <a:tr h="378060">
                <a:tc>
                  <a:txBody>
                    <a:bodyPr/>
                    <a:lstStyle/>
                    <a:p>
                      <a:pPr algn="ctr"/>
                      <a:r>
                        <a:rPr lang="en-GB" sz="1400" b="0" dirty="0"/>
                        <a:t>Entertaining</a:t>
                      </a:r>
                      <a:endParaRPr lang="en-US" sz="1400" b="0" dirty="0"/>
                    </a:p>
                  </a:txBody>
                  <a:tcPr/>
                </a:tc>
                <a:tc>
                  <a:txBody>
                    <a:bodyPr/>
                    <a:lstStyle/>
                    <a:p>
                      <a:pPr algn="ctr"/>
                      <a:r>
                        <a:rPr lang="en-GB" sz="1400" b="0" dirty="0"/>
                        <a:t>Boring</a:t>
                      </a:r>
                      <a:endParaRPr lang="en-US" sz="1400" b="0" dirty="0"/>
                    </a:p>
                  </a:txBody>
                  <a:tcPr/>
                </a:tc>
                <a:tc>
                  <a:txBody>
                    <a:bodyPr/>
                    <a:lstStyle/>
                    <a:p>
                      <a:pPr algn="ctr"/>
                      <a:r>
                        <a:rPr lang="en-GB" sz="1400" b="0" dirty="0"/>
                        <a:t>Educational</a:t>
                      </a:r>
                      <a:endParaRPr lang="en-US" sz="1400" b="0" dirty="0"/>
                    </a:p>
                  </a:txBody>
                  <a:tcPr/>
                </a:tc>
                <a:tc>
                  <a:txBody>
                    <a:bodyPr/>
                    <a:lstStyle/>
                    <a:p>
                      <a:pPr algn="ctr"/>
                      <a:r>
                        <a:rPr lang="en-GB" sz="1400" b="0" dirty="0"/>
                        <a:t>Confusing</a:t>
                      </a:r>
                      <a:endParaRPr lang="en-US" sz="1400" b="0" dirty="0"/>
                    </a:p>
                  </a:txBody>
                  <a:tcPr/>
                </a:tc>
                <a:extLst>
                  <a:ext uri="{0D108BD9-81ED-4DB2-BD59-A6C34878D82A}">
                    <a16:rowId xmlns:a16="http://schemas.microsoft.com/office/drawing/2014/main" val="1512905007"/>
                  </a:ext>
                </a:extLst>
              </a:tr>
              <a:tr h="423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Upsetting</a:t>
                      </a:r>
                      <a:endParaRPr lang="en-US" sz="1400" b="0" dirty="0"/>
                    </a:p>
                  </a:txBody>
                  <a:tcPr/>
                </a:tc>
                <a:tc>
                  <a:txBody>
                    <a:bodyPr/>
                    <a:lstStyle/>
                    <a:p>
                      <a:pPr algn="ctr"/>
                      <a:r>
                        <a:rPr lang="en-GB" sz="1400" b="0" dirty="0"/>
                        <a:t>Fun</a:t>
                      </a:r>
                      <a:endParaRPr lang="en-US" sz="1400" b="0" dirty="0"/>
                    </a:p>
                  </a:txBody>
                  <a:tcPr/>
                </a:tc>
                <a:tc>
                  <a:txBody>
                    <a:bodyPr/>
                    <a:lstStyle/>
                    <a:p>
                      <a:pPr algn="ctr"/>
                      <a:r>
                        <a:rPr lang="en-GB" sz="1400" b="0" dirty="0"/>
                        <a:t>Uncomfortable</a:t>
                      </a: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Engaging</a:t>
                      </a:r>
                      <a:endParaRPr lang="en-US" sz="1400" b="0" dirty="0"/>
                    </a:p>
                  </a:txBody>
                  <a:tcPr/>
                </a:tc>
                <a:extLst>
                  <a:ext uri="{0D108BD9-81ED-4DB2-BD59-A6C34878D82A}">
                    <a16:rowId xmlns:a16="http://schemas.microsoft.com/office/drawing/2014/main" val="986433189"/>
                  </a:ext>
                </a:extLst>
              </a:tr>
              <a:tr h="433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Fascinating</a:t>
                      </a:r>
                      <a:endParaRPr lang="en-US" sz="1400" b="0" dirty="0"/>
                    </a:p>
                  </a:txBody>
                  <a:tcPr/>
                </a:tc>
                <a:tc>
                  <a:txBody>
                    <a:bodyPr/>
                    <a:lstStyle/>
                    <a:p>
                      <a:pPr algn="ctr"/>
                      <a:r>
                        <a:rPr lang="en-GB" sz="1400" b="0" dirty="0"/>
                        <a:t>Patronising </a:t>
                      </a:r>
                      <a:endParaRPr lang="en-US" sz="1400" b="0" dirty="0"/>
                    </a:p>
                  </a:txBody>
                  <a:tcPr/>
                </a:tc>
                <a:tc>
                  <a:txBody>
                    <a:bodyPr/>
                    <a:lstStyle/>
                    <a:p>
                      <a:pPr algn="ctr"/>
                      <a:r>
                        <a:rPr lang="en-GB" sz="1400" b="0" dirty="0"/>
                        <a:t>Inclusive</a:t>
                      </a: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Unoriginal </a:t>
                      </a:r>
                      <a:endParaRPr lang="en-US" sz="1400" b="0" dirty="0"/>
                    </a:p>
                  </a:txBody>
                  <a:tcPr/>
                </a:tc>
                <a:extLst>
                  <a:ext uri="{0D108BD9-81ED-4DB2-BD59-A6C34878D82A}">
                    <a16:rowId xmlns:a16="http://schemas.microsoft.com/office/drawing/2014/main" val="3511838658"/>
                  </a:ext>
                </a:extLst>
              </a:tr>
            </a:tbl>
          </a:graphicData>
        </a:graphic>
      </p:graphicFrame>
    </p:spTree>
    <p:extLst>
      <p:ext uri="{BB962C8B-B14F-4D97-AF65-F5344CB8AC3E}">
        <p14:creationId xmlns:p14="http://schemas.microsoft.com/office/powerpoint/2010/main" val="294229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062B76-56A0-4326-9EA2-EE10DEFC7D87}"/>
              </a:ext>
            </a:extLst>
          </p:cNvPr>
          <p:cNvPicPr>
            <a:picLocks noChangeAspect="1"/>
          </p:cNvPicPr>
          <p:nvPr/>
        </p:nvPicPr>
        <p:blipFill rotWithShape="1">
          <a:blip r:embed="rId3"/>
          <a:srcRect l="26727" r="26548"/>
          <a:stretch/>
        </p:blipFill>
        <p:spPr>
          <a:xfrm>
            <a:off x="8918917" y="729473"/>
            <a:ext cx="2931145" cy="4174566"/>
          </a:xfrm>
          <a:prstGeom prst="rect">
            <a:avLst/>
          </a:prstGeom>
        </p:spPr>
      </p:pic>
      <p:sp>
        <p:nvSpPr>
          <p:cNvPr id="3" name="Content Placeholder 2">
            <a:extLst>
              <a:ext uri="{FF2B5EF4-FFF2-40B4-BE49-F238E27FC236}">
                <a16:creationId xmlns:a16="http://schemas.microsoft.com/office/drawing/2014/main" id="{94102E42-9A45-4875-9BA6-D903A41C5175}"/>
              </a:ext>
            </a:extLst>
          </p:cNvPr>
          <p:cNvSpPr>
            <a:spLocks noGrp="1"/>
          </p:cNvSpPr>
          <p:nvPr>
            <p:ph idx="1"/>
          </p:nvPr>
        </p:nvSpPr>
        <p:spPr>
          <a:xfrm>
            <a:off x="506895" y="225287"/>
            <a:ext cx="8313548" cy="1097076"/>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3600" b="1" dirty="0"/>
              <a:t>Do now: </a:t>
            </a:r>
            <a:r>
              <a:rPr lang="en-GB" sz="3600" dirty="0"/>
              <a:t>match the key term to the definition on your sheet. </a:t>
            </a:r>
            <a:endParaRPr lang="en-GB" dirty="0"/>
          </a:p>
        </p:txBody>
      </p:sp>
      <p:sp>
        <p:nvSpPr>
          <p:cNvPr id="2" name="TextBox 1">
            <a:extLst>
              <a:ext uri="{FF2B5EF4-FFF2-40B4-BE49-F238E27FC236}">
                <a16:creationId xmlns:a16="http://schemas.microsoft.com/office/drawing/2014/main" id="{98F8F790-ACB4-46DA-953F-B74331551E5E}"/>
              </a:ext>
            </a:extLst>
          </p:cNvPr>
          <p:cNvSpPr txBox="1"/>
          <p:nvPr/>
        </p:nvSpPr>
        <p:spPr>
          <a:xfrm>
            <a:off x="215329" y="5126320"/>
            <a:ext cx="1205638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b="1" dirty="0"/>
              <a:t>Challenge: </a:t>
            </a:r>
            <a:r>
              <a:rPr lang="en-GB" sz="2800" dirty="0"/>
              <a:t>A number of celebrities have been vocal recently about the importance of opening discussion around mental health – what do you know about mental health already?</a:t>
            </a:r>
            <a:endParaRPr lang="en-US" sz="2800" dirty="0"/>
          </a:p>
        </p:txBody>
      </p:sp>
      <p:pic>
        <p:nvPicPr>
          <p:cNvPr id="16" name="Picture 15">
            <a:extLst>
              <a:ext uri="{FF2B5EF4-FFF2-40B4-BE49-F238E27FC236}">
                <a16:creationId xmlns:a16="http://schemas.microsoft.com/office/drawing/2014/main" id="{7801FB6A-2AE3-4CCF-867C-68CAD0836BA0}"/>
              </a:ext>
            </a:extLst>
          </p:cNvPr>
          <p:cNvPicPr>
            <a:picLocks noChangeAspect="1"/>
          </p:cNvPicPr>
          <p:nvPr/>
        </p:nvPicPr>
        <p:blipFill>
          <a:blip r:embed="rId4"/>
          <a:stretch>
            <a:fillRect/>
          </a:stretch>
        </p:blipFill>
        <p:spPr>
          <a:xfrm>
            <a:off x="215329" y="1669906"/>
            <a:ext cx="4433081" cy="3166486"/>
          </a:xfrm>
          <a:prstGeom prst="rect">
            <a:avLst/>
          </a:prstGeom>
        </p:spPr>
      </p:pic>
      <p:pic>
        <p:nvPicPr>
          <p:cNvPr id="14" name="Picture 13">
            <a:extLst>
              <a:ext uri="{FF2B5EF4-FFF2-40B4-BE49-F238E27FC236}">
                <a16:creationId xmlns:a16="http://schemas.microsoft.com/office/drawing/2014/main" id="{70962FF8-D146-444A-B7D5-64CF3A71DA8E}"/>
              </a:ext>
            </a:extLst>
          </p:cNvPr>
          <p:cNvPicPr>
            <a:picLocks noChangeAspect="1"/>
          </p:cNvPicPr>
          <p:nvPr/>
        </p:nvPicPr>
        <p:blipFill>
          <a:blip r:embed="rId5"/>
          <a:stretch>
            <a:fillRect/>
          </a:stretch>
        </p:blipFill>
        <p:spPr>
          <a:xfrm>
            <a:off x="4094510" y="1892187"/>
            <a:ext cx="5378307" cy="3011852"/>
          </a:xfrm>
          <a:prstGeom prst="rect">
            <a:avLst/>
          </a:prstGeom>
        </p:spPr>
      </p:pic>
    </p:spTree>
    <p:extLst>
      <p:ext uri="{BB962C8B-B14F-4D97-AF65-F5344CB8AC3E}">
        <p14:creationId xmlns:p14="http://schemas.microsoft.com/office/powerpoint/2010/main" val="413212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1678-2F89-4331-AF8C-F02BC54A84FB}"/>
              </a:ext>
            </a:extLst>
          </p:cNvPr>
          <p:cNvSpPr>
            <a:spLocks noGrp="1"/>
          </p:cNvSpPr>
          <p:nvPr>
            <p:ph type="title"/>
          </p:nvPr>
        </p:nvSpPr>
        <p:spPr>
          <a:xfrm>
            <a:off x="2401956" y="137392"/>
            <a:ext cx="7616688" cy="602284"/>
          </a:xfrm>
        </p:spPr>
        <p:txBody>
          <a:bodyPr>
            <a:noAutofit/>
          </a:bodyPr>
          <a:lstStyle/>
          <a:p>
            <a:r>
              <a:rPr lang="en-GB" sz="3200" u="sng" dirty="0"/>
              <a:t>Mind-boggling Medical History: Mind</a:t>
            </a:r>
            <a:endParaRPr lang="en-US" sz="3200" u="sng" dirty="0"/>
          </a:p>
        </p:txBody>
      </p:sp>
      <p:graphicFrame>
        <p:nvGraphicFramePr>
          <p:cNvPr id="4" name="Table 3">
            <a:extLst>
              <a:ext uri="{FF2B5EF4-FFF2-40B4-BE49-F238E27FC236}">
                <a16:creationId xmlns:a16="http://schemas.microsoft.com/office/drawing/2014/main" id="{792DACC6-AE5C-4AFB-B7A0-F614803D2E20}"/>
              </a:ext>
            </a:extLst>
          </p:cNvPr>
          <p:cNvGraphicFramePr>
            <a:graphicFrameLocks noGrp="1"/>
          </p:cNvGraphicFramePr>
          <p:nvPr>
            <p:extLst>
              <p:ext uri="{D42A27DB-BD31-4B8C-83A1-F6EECF244321}">
                <p14:modId xmlns:p14="http://schemas.microsoft.com/office/powerpoint/2010/main" val="2840636492"/>
              </p:ext>
            </p:extLst>
          </p:nvPr>
        </p:nvGraphicFramePr>
        <p:xfrm>
          <a:off x="755373" y="852115"/>
          <a:ext cx="3816627" cy="5775946"/>
        </p:xfrm>
        <a:graphic>
          <a:graphicData uri="http://schemas.openxmlformats.org/drawingml/2006/table">
            <a:tbl>
              <a:tblPr firstRow="1" bandRow="1">
                <a:tableStyleId>{21E4AEA4-8DFA-4A89-87EB-49C32662AFE0}</a:tableStyleId>
              </a:tblPr>
              <a:tblGrid>
                <a:gridCol w="3816627">
                  <a:extLst>
                    <a:ext uri="{9D8B030D-6E8A-4147-A177-3AD203B41FA5}">
                      <a16:colId xmlns:a16="http://schemas.microsoft.com/office/drawing/2014/main" val="2821270337"/>
                    </a:ext>
                  </a:extLst>
                </a:gridCol>
              </a:tblGrid>
              <a:tr h="525086">
                <a:tc>
                  <a:txBody>
                    <a:bodyPr/>
                    <a:lstStyle/>
                    <a:p>
                      <a:pPr algn="ctr"/>
                      <a:r>
                        <a:rPr lang="en-GB" sz="1600" dirty="0"/>
                        <a:t>Key term</a:t>
                      </a:r>
                      <a:endParaRPr lang="en-US" sz="1600" dirty="0"/>
                    </a:p>
                  </a:txBody>
                  <a:tcPr/>
                </a:tc>
                <a:extLst>
                  <a:ext uri="{0D108BD9-81ED-4DB2-BD59-A6C34878D82A}">
                    <a16:rowId xmlns:a16="http://schemas.microsoft.com/office/drawing/2014/main" val="4113638609"/>
                  </a:ext>
                </a:extLst>
              </a:tr>
              <a:tr h="525086">
                <a:tc>
                  <a:txBody>
                    <a:bodyPr/>
                    <a:lstStyle/>
                    <a:p>
                      <a:pPr algn="ctr"/>
                      <a:r>
                        <a:rPr lang="en-GB" sz="1600" dirty="0"/>
                        <a:t>Symptoms </a:t>
                      </a:r>
                      <a:endParaRPr lang="en-US" sz="1600" dirty="0"/>
                    </a:p>
                  </a:txBody>
                  <a:tcPr/>
                </a:tc>
                <a:extLst>
                  <a:ext uri="{0D108BD9-81ED-4DB2-BD59-A6C34878D82A}">
                    <a16:rowId xmlns:a16="http://schemas.microsoft.com/office/drawing/2014/main" val="939632942"/>
                  </a:ext>
                </a:extLst>
              </a:tr>
              <a:tr h="525086">
                <a:tc>
                  <a:txBody>
                    <a:bodyPr/>
                    <a:lstStyle/>
                    <a:p>
                      <a:pPr algn="ctr"/>
                      <a:r>
                        <a:rPr lang="en-GB" sz="1600" dirty="0"/>
                        <a:t>Uterus</a:t>
                      </a:r>
                      <a:endParaRPr lang="en-US" sz="1600" dirty="0"/>
                    </a:p>
                  </a:txBody>
                  <a:tcPr/>
                </a:tc>
                <a:extLst>
                  <a:ext uri="{0D108BD9-81ED-4DB2-BD59-A6C34878D82A}">
                    <a16:rowId xmlns:a16="http://schemas.microsoft.com/office/drawing/2014/main" val="402087749"/>
                  </a:ext>
                </a:extLst>
              </a:tr>
              <a:tr h="525086">
                <a:tc>
                  <a:txBody>
                    <a:bodyPr/>
                    <a:lstStyle/>
                    <a:p>
                      <a:pPr algn="ctr"/>
                      <a:r>
                        <a:rPr lang="en-GB" sz="1600" dirty="0"/>
                        <a:t>Emotional shock</a:t>
                      </a:r>
                      <a:endParaRPr lang="en-US" sz="1600" dirty="0"/>
                    </a:p>
                  </a:txBody>
                  <a:tcPr/>
                </a:tc>
                <a:extLst>
                  <a:ext uri="{0D108BD9-81ED-4DB2-BD59-A6C34878D82A}">
                    <a16:rowId xmlns:a16="http://schemas.microsoft.com/office/drawing/2014/main" val="1568292653"/>
                  </a:ext>
                </a:extLst>
              </a:tr>
              <a:tr h="525086">
                <a:tc>
                  <a:txBody>
                    <a:bodyPr/>
                    <a:lstStyle/>
                    <a:p>
                      <a:pPr algn="ctr"/>
                      <a:r>
                        <a:rPr lang="en-GB" sz="1600" dirty="0"/>
                        <a:t>Irregular </a:t>
                      </a:r>
                      <a:endParaRPr lang="en-US" sz="1600" dirty="0"/>
                    </a:p>
                  </a:txBody>
                  <a:tcPr/>
                </a:tc>
                <a:extLst>
                  <a:ext uri="{0D108BD9-81ED-4DB2-BD59-A6C34878D82A}">
                    <a16:rowId xmlns:a16="http://schemas.microsoft.com/office/drawing/2014/main" val="3813100631"/>
                  </a:ext>
                </a:extLst>
              </a:tr>
              <a:tr h="525086">
                <a:tc>
                  <a:txBody>
                    <a:bodyPr/>
                    <a:lstStyle/>
                    <a:p>
                      <a:pPr algn="ctr"/>
                      <a:r>
                        <a:rPr lang="en-GB" sz="1600" dirty="0"/>
                        <a:t>Proportion </a:t>
                      </a:r>
                      <a:endParaRPr lang="en-US" sz="1600" dirty="0"/>
                    </a:p>
                  </a:txBody>
                  <a:tcPr/>
                </a:tc>
                <a:extLst>
                  <a:ext uri="{0D108BD9-81ED-4DB2-BD59-A6C34878D82A}">
                    <a16:rowId xmlns:a16="http://schemas.microsoft.com/office/drawing/2014/main" val="226955163"/>
                  </a:ext>
                </a:extLst>
              </a:tr>
              <a:tr h="525086">
                <a:tc>
                  <a:txBody>
                    <a:bodyPr/>
                    <a:lstStyle/>
                    <a:p>
                      <a:pPr algn="ctr"/>
                      <a:r>
                        <a:rPr lang="en-GB" sz="1600" dirty="0"/>
                        <a:t>Severe depression</a:t>
                      </a:r>
                      <a:endParaRPr lang="en-US" sz="1600" dirty="0"/>
                    </a:p>
                  </a:txBody>
                  <a:tcPr/>
                </a:tc>
                <a:extLst>
                  <a:ext uri="{0D108BD9-81ED-4DB2-BD59-A6C34878D82A}">
                    <a16:rowId xmlns:a16="http://schemas.microsoft.com/office/drawing/2014/main" val="1724991190"/>
                  </a:ext>
                </a:extLst>
              </a:tr>
              <a:tr h="525086">
                <a:tc>
                  <a:txBody>
                    <a:bodyPr/>
                    <a:lstStyle/>
                    <a:p>
                      <a:pPr algn="ctr"/>
                      <a:r>
                        <a:rPr lang="en-GB" sz="1600" dirty="0"/>
                        <a:t>Psychosis </a:t>
                      </a:r>
                      <a:endParaRPr lang="en-US" sz="1600" dirty="0"/>
                    </a:p>
                  </a:txBody>
                  <a:tcPr/>
                </a:tc>
                <a:extLst>
                  <a:ext uri="{0D108BD9-81ED-4DB2-BD59-A6C34878D82A}">
                    <a16:rowId xmlns:a16="http://schemas.microsoft.com/office/drawing/2014/main" val="3477683230"/>
                  </a:ext>
                </a:extLst>
              </a:tr>
              <a:tr h="525086">
                <a:tc>
                  <a:txBody>
                    <a:bodyPr/>
                    <a:lstStyle/>
                    <a:p>
                      <a:pPr algn="ctr"/>
                      <a:r>
                        <a:rPr lang="en-GB" sz="1600" dirty="0"/>
                        <a:t>Smelling salts </a:t>
                      </a:r>
                      <a:endParaRPr lang="en-US" sz="1600" dirty="0"/>
                    </a:p>
                  </a:txBody>
                  <a:tcPr/>
                </a:tc>
                <a:extLst>
                  <a:ext uri="{0D108BD9-81ED-4DB2-BD59-A6C34878D82A}">
                    <a16:rowId xmlns:a16="http://schemas.microsoft.com/office/drawing/2014/main" val="3480560307"/>
                  </a:ext>
                </a:extLst>
              </a:tr>
              <a:tr h="525086">
                <a:tc>
                  <a:txBody>
                    <a:bodyPr/>
                    <a:lstStyle/>
                    <a:p>
                      <a:pPr algn="ctr"/>
                      <a:r>
                        <a:rPr lang="en-GB" sz="1600" dirty="0"/>
                        <a:t>Impaired judgement </a:t>
                      </a:r>
                      <a:endParaRPr lang="en-US" sz="1600" dirty="0"/>
                    </a:p>
                  </a:txBody>
                  <a:tcPr/>
                </a:tc>
                <a:extLst>
                  <a:ext uri="{0D108BD9-81ED-4DB2-BD59-A6C34878D82A}">
                    <a16:rowId xmlns:a16="http://schemas.microsoft.com/office/drawing/2014/main" val="267639869"/>
                  </a:ext>
                </a:extLst>
              </a:tr>
              <a:tr h="525086">
                <a:tc>
                  <a:txBody>
                    <a:bodyPr/>
                    <a:lstStyle/>
                    <a:p>
                      <a:pPr algn="ctr"/>
                      <a:r>
                        <a:rPr lang="en-GB" sz="1600" dirty="0"/>
                        <a:t>Manic </a:t>
                      </a:r>
                      <a:endParaRPr lang="en-US" sz="1600" dirty="0"/>
                    </a:p>
                  </a:txBody>
                  <a:tcPr/>
                </a:tc>
                <a:extLst>
                  <a:ext uri="{0D108BD9-81ED-4DB2-BD59-A6C34878D82A}">
                    <a16:rowId xmlns:a16="http://schemas.microsoft.com/office/drawing/2014/main" val="2258115553"/>
                  </a:ext>
                </a:extLst>
              </a:tr>
            </a:tbl>
          </a:graphicData>
        </a:graphic>
      </p:graphicFrame>
      <p:graphicFrame>
        <p:nvGraphicFramePr>
          <p:cNvPr id="7" name="Table 6">
            <a:extLst>
              <a:ext uri="{FF2B5EF4-FFF2-40B4-BE49-F238E27FC236}">
                <a16:creationId xmlns:a16="http://schemas.microsoft.com/office/drawing/2014/main" id="{16B25704-6949-42F3-BB28-0B3680F13B15}"/>
              </a:ext>
            </a:extLst>
          </p:cNvPr>
          <p:cNvGraphicFramePr>
            <a:graphicFrameLocks noGrp="1"/>
          </p:cNvGraphicFramePr>
          <p:nvPr>
            <p:extLst>
              <p:ext uri="{D42A27DB-BD31-4B8C-83A1-F6EECF244321}">
                <p14:modId xmlns:p14="http://schemas.microsoft.com/office/powerpoint/2010/main" val="3445284008"/>
              </p:ext>
            </p:extLst>
          </p:nvPr>
        </p:nvGraphicFramePr>
        <p:xfrm>
          <a:off x="5303520" y="856091"/>
          <a:ext cx="6625883" cy="5706756"/>
        </p:xfrm>
        <a:graphic>
          <a:graphicData uri="http://schemas.openxmlformats.org/drawingml/2006/table">
            <a:tbl>
              <a:tblPr firstRow="1" bandRow="1">
                <a:tableStyleId>{5C22544A-7EE6-4342-B048-85BDC9FD1C3A}</a:tableStyleId>
              </a:tblPr>
              <a:tblGrid>
                <a:gridCol w="6625883">
                  <a:extLst>
                    <a:ext uri="{9D8B030D-6E8A-4147-A177-3AD203B41FA5}">
                      <a16:colId xmlns:a16="http://schemas.microsoft.com/office/drawing/2014/main" val="2821270337"/>
                    </a:ext>
                  </a:extLst>
                </a:gridCol>
              </a:tblGrid>
              <a:tr h="477378">
                <a:tc>
                  <a:txBody>
                    <a:bodyPr/>
                    <a:lstStyle/>
                    <a:p>
                      <a:pPr algn="ctr"/>
                      <a:r>
                        <a:rPr lang="en-GB" sz="1600" dirty="0"/>
                        <a:t>Definition</a:t>
                      </a:r>
                      <a:endParaRPr lang="en-US" sz="1600" dirty="0"/>
                    </a:p>
                  </a:txBody>
                  <a:tcPr/>
                </a:tc>
                <a:extLst>
                  <a:ext uri="{0D108BD9-81ED-4DB2-BD59-A6C34878D82A}">
                    <a16:rowId xmlns:a16="http://schemas.microsoft.com/office/drawing/2014/main" val="4113638609"/>
                  </a:ext>
                </a:extLst>
              </a:tr>
              <a:tr h="486233">
                <a:tc>
                  <a:txBody>
                    <a:bodyPr/>
                    <a:lstStyle/>
                    <a:p>
                      <a:pPr algn="ctr"/>
                      <a:r>
                        <a:rPr lang="en-GB" sz="1600" dirty="0"/>
                        <a:t>Not even or balanced in timing</a:t>
                      </a:r>
                      <a:endParaRPr lang="en-US" sz="1600" dirty="0"/>
                    </a:p>
                  </a:txBody>
                  <a:tcPr/>
                </a:tc>
                <a:extLst>
                  <a:ext uri="{0D108BD9-81ED-4DB2-BD59-A6C34878D82A}">
                    <a16:rowId xmlns:a16="http://schemas.microsoft.com/office/drawing/2014/main" val="939632942"/>
                  </a:ext>
                </a:extLst>
              </a:tr>
              <a:tr h="481733">
                <a:tc>
                  <a:txBody>
                    <a:bodyPr/>
                    <a:lstStyle/>
                    <a:p>
                      <a:pPr algn="ctr"/>
                      <a:r>
                        <a:rPr lang="en-GB" sz="1600" dirty="0"/>
                        <a:t>A severely distressing event, e.g. death of a loved one, a car accident, etc.</a:t>
                      </a:r>
                      <a:endParaRPr lang="en-US" sz="1600" dirty="0"/>
                    </a:p>
                  </a:txBody>
                  <a:tcPr/>
                </a:tc>
                <a:extLst>
                  <a:ext uri="{0D108BD9-81ED-4DB2-BD59-A6C34878D82A}">
                    <a16:rowId xmlns:a16="http://schemas.microsoft.com/office/drawing/2014/main" val="402087749"/>
                  </a:ext>
                </a:extLst>
              </a:tr>
              <a:tr h="486233">
                <a:tc>
                  <a:txBody>
                    <a:bodyPr/>
                    <a:lstStyle/>
                    <a:p>
                      <a:pPr algn="ctr"/>
                      <a:r>
                        <a:rPr lang="en-GB" sz="1600" dirty="0"/>
                        <a:t>A physical or mental sign, indicating the presence of a disease</a:t>
                      </a:r>
                      <a:endParaRPr lang="en-US" sz="1600" dirty="0"/>
                    </a:p>
                  </a:txBody>
                  <a:tcPr/>
                </a:tc>
                <a:extLst>
                  <a:ext uri="{0D108BD9-81ED-4DB2-BD59-A6C34878D82A}">
                    <a16:rowId xmlns:a16="http://schemas.microsoft.com/office/drawing/2014/main" val="1568292653"/>
                  </a:ext>
                </a:extLst>
              </a:tr>
              <a:tr h="564398">
                <a:tc>
                  <a:txBody>
                    <a:bodyPr/>
                    <a:lstStyle/>
                    <a:p>
                      <a:pPr algn="ctr"/>
                      <a:r>
                        <a:rPr lang="en-GB" sz="1600" kern="1200" dirty="0">
                          <a:solidFill>
                            <a:schemeClr val="dk1"/>
                          </a:solidFill>
                          <a:effectLst/>
                          <a:latin typeface="+mn-lt"/>
                          <a:ea typeface="+mn-ea"/>
                          <a:cs typeface="+mn-cs"/>
                        </a:rPr>
                        <a:t>A severe mental disorder where a person interprets reality differently from those around them.</a:t>
                      </a:r>
                      <a:endParaRPr lang="en-US" sz="1600" dirty="0"/>
                    </a:p>
                  </a:txBody>
                  <a:tcPr/>
                </a:tc>
                <a:extLst>
                  <a:ext uri="{0D108BD9-81ED-4DB2-BD59-A6C34878D82A}">
                    <a16:rowId xmlns:a16="http://schemas.microsoft.com/office/drawing/2014/main" val="3813100631"/>
                  </a:ext>
                </a:extLst>
              </a:tr>
              <a:tr h="486233">
                <a:tc>
                  <a:txBody>
                    <a:bodyPr/>
                    <a:lstStyle/>
                    <a:p>
                      <a:pPr algn="ctr"/>
                      <a:r>
                        <a:rPr lang="en-GB" sz="1600" kern="1200" dirty="0">
                          <a:solidFill>
                            <a:schemeClr val="dk1"/>
                          </a:solidFill>
                          <a:effectLst/>
                          <a:latin typeface="+mn-lt"/>
                          <a:ea typeface="+mn-ea"/>
                          <a:cs typeface="+mn-cs"/>
                        </a:rPr>
                        <a:t>Chemical compounds often used to wake people up who have fainted.</a:t>
                      </a:r>
                      <a:endParaRPr lang="en-US" sz="1600" dirty="0"/>
                    </a:p>
                  </a:txBody>
                  <a:tcPr/>
                </a:tc>
                <a:extLst>
                  <a:ext uri="{0D108BD9-81ED-4DB2-BD59-A6C34878D82A}">
                    <a16:rowId xmlns:a16="http://schemas.microsoft.com/office/drawing/2014/main" val="226955163"/>
                  </a:ext>
                </a:extLst>
              </a:tr>
              <a:tr h="564398">
                <a:tc>
                  <a:txBody>
                    <a:bodyPr/>
                    <a:lstStyle/>
                    <a:p>
                      <a:pPr algn="ctr"/>
                      <a:r>
                        <a:rPr lang="en-GB" sz="1600" b="0" i="0" kern="1200" dirty="0">
                          <a:solidFill>
                            <a:schemeClr val="dk1"/>
                          </a:solidFill>
                          <a:effectLst/>
                          <a:latin typeface="+mn-lt"/>
                          <a:ea typeface="+mn-ea"/>
                          <a:cs typeface="+mn-cs"/>
                        </a:rPr>
                        <a:t>An organ in the lower body of a female where offspring are conceived; the womb.</a:t>
                      </a:r>
                      <a:endParaRPr lang="en-US" sz="1600" dirty="0"/>
                    </a:p>
                  </a:txBody>
                  <a:tcPr/>
                </a:tc>
                <a:extLst>
                  <a:ext uri="{0D108BD9-81ED-4DB2-BD59-A6C34878D82A}">
                    <a16:rowId xmlns:a16="http://schemas.microsoft.com/office/drawing/2014/main" val="1724991190"/>
                  </a:ext>
                </a:extLst>
              </a:tr>
              <a:tr h="486233">
                <a:tc>
                  <a:txBody>
                    <a:bodyPr/>
                    <a:lstStyle/>
                    <a:p>
                      <a:pPr algn="ctr"/>
                      <a:r>
                        <a:rPr lang="en-GB" sz="1600" dirty="0"/>
                        <a:t>Mental difficulty affecting your ability to make rational choices.</a:t>
                      </a:r>
                      <a:endParaRPr lang="en-US" sz="1600" dirty="0"/>
                    </a:p>
                  </a:txBody>
                  <a:tcPr/>
                </a:tc>
                <a:extLst>
                  <a:ext uri="{0D108BD9-81ED-4DB2-BD59-A6C34878D82A}">
                    <a16:rowId xmlns:a16="http://schemas.microsoft.com/office/drawing/2014/main" val="3477683230"/>
                  </a:ext>
                </a:extLst>
              </a:tr>
              <a:tr h="486233">
                <a:tc>
                  <a:txBody>
                    <a:bodyPr/>
                    <a:lstStyle/>
                    <a:p>
                      <a:pPr algn="ctr"/>
                      <a:r>
                        <a:rPr lang="en-GB" sz="1600" dirty="0"/>
                        <a:t>A part of share in relation to the whole (e.g. 10% of the population)</a:t>
                      </a:r>
                      <a:endParaRPr lang="en-US" sz="1600" dirty="0"/>
                    </a:p>
                  </a:txBody>
                  <a:tcPr/>
                </a:tc>
                <a:extLst>
                  <a:ext uri="{0D108BD9-81ED-4DB2-BD59-A6C34878D82A}">
                    <a16:rowId xmlns:a16="http://schemas.microsoft.com/office/drawing/2014/main" val="3480560307"/>
                  </a:ext>
                </a:extLst>
              </a:tr>
              <a:tr h="486233">
                <a:tc>
                  <a:txBody>
                    <a:bodyPr/>
                    <a:lstStyle/>
                    <a:p>
                      <a:pPr algn="ctr"/>
                      <a:r>
                        <a:rPr lang="en-GB" sz="1600" b="0" i="0" kern="1200" dirty="0">
                          <a:solidFill>
                            <a:schemeClr val="dk1"/>
                          </a:solidFill>
                          <a:effectLst/>
                          <a:latin typeface="+mn-lt"/>
                          <a:ea typeface="+mn-ea"/>
                          <a:cs typeface="+mn-cs"/>
                        </a:rPr>
                        <a:t>Mental illness marked by periods of great excitement, delusions, and overactivity.</a:t>
                      </a:r>
                      <a:endParaRPr lang="en-US" sz="1600" dirty="0"/>
                    </a:p>
                  </a:txBody>
                  <a:tcPr/>
                </a:tc>
                <a:extLst>
                  <a:ext uri="{0D108BD9-81ED-4DB2-BD59-A6C34878D82A}">
                    <a16:rowId xmlns:a16="http://schemas.microsoft.com/office/drawing/2014/main" val="26763986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A mental disorder involving consistent low mood, often accompanied by low self-esteem and low energy.</a:t>
                      </a:r>
                      <a:endParaRPr lang="en-US" sz="1600" dirty="0"/>
                    </a:p>
                  </a:txBody>
                  <a:tcPr/>
                </a:tc>
                <a:extLst>
                  <a:ext uri="{0D108BD9-81ED-4DB2-BD59-A6C34878D82A}">
                    <a16:rowId xmlns:a16="http://schemas.microsoft.com/office/drawing/2014/main" val="2258115553"/>
                  </a:ext>
                </a:extLst>
              </a:tr>
            </a:tbl>
          </a:graphicData>
        </a:graphic>
      </p:graphicFrame>
      <p:cxnSp>
        <p:nvCxnSpPr>
          <p:cNvPr id="5" name="Straight Arrow Connector 4">
            <a:extLst>
              <a:ext uri="{FF2B5EF4-FFF2-40B4-BE49-F238E27FC236}">
                <a16:creationId xmlns:a16="http://schemas.microsoft.com/office/drawing/2014/main" id="{327CB486-0E35-4F9F-A1F3-EECBE58542A9}"/>
              </a:ext>
            </a:extLst>
          </p:cNvPr>
          <p:cNvCxnSpPr>
            <a:cxnSpLocks/>
          </p:cNvCxnSpPr>
          <p:nvPr/>
        </p:nvCxnSpPr>
        <p:spPr>
          <a:xfrm>
            <a:off x="3973615" y="2054698"/>
            <a:ext cx="1751936" cy="206713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603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1D9B29B7-14F0-4A0D-8516-342122A53102}"/>
              </a:ext>
            </a:extLst>
          </p:cNvPr>
          <p:cNvGraphicFramePr>
            <a:graphicFrameLocks noGrp="1"/>
          </p:cNvGraphicFramePr>
          <p:nvPr>
            <p:extLst>
              <p:ext uri="{D42A27DB-BD31-4B8C-83A1-F6EECF244321}">
                <p14:modId xmlns:p14="http://schemas.microsoft.com/office/powerpoint/2010/main" val="1076082994"/>
              </p:ext>
            </p:extLst>
          </p:nvPr>
        </p:nvGraphicFramePr>
        <p:xfrm>
          <a:off x="5433392" y="856092"/>
          <a:ext cx="6758608" cy="5771348"/>
        </p:xfrm>
        <a:graphic>
          <a:graphicData uri="http://schemas.openxmlformats.org/drawingml/2006/table">
            <a:tbl>
              <a:tblPr firstRow="1" bandRow="1">
                <a:tableStyleId>{5C22544A-7EE6-4342-B048-85BDC9FD1C3A}</a:tableStyleId>
              </a:tblPr>
              <a:tblGrid>
                <a:gridCol w="6758608">
                  <a:extLst>
                    <a:ext uri="{9D8B030D-6E8A-4147-A177-3AD203B41FA5}">
                      <a16:colId xmlns:a16="http://schemas.microsoft.com/office/drawing/2014/main" val="2821270337"/>
                    </a:ext>
                  </a:extLst>
                </a:gridCol>
              </a:tblGrid>
              <a:tr h="486473">
                <a:tc>
                  <a:txBody>
                    <a:bodyPr/>
                    <a:lstStyle/>
                    <a:p>
                      <a:pPr algn="ctr"/>
                      <a:r>
                        <a:rPr lang="en-GB" sz="1600" dirty="0"/>
                        <a:t>Definition</a:t>
                      </a:r>
                      <a:endParaRPr lang="en-US" sz="1600" dirty="0"/>
                    </a:p>
                  </a:txBody>
                  <a:tcPr/>
                </a:tc>
                <a:extLst>
                  <a:ext uri="{0D108BD9-81ED-4DB2-BD59-A6C34878D82A}">
                    <a16:rowId xmlns:a16="http://schemas.microsoft.com/office/drawing/2014/main" val="4113638609"/>
                  </a:ext>
                </a:extLst>
              </a:tr>
              <a:tr h="495497">
                <a:tc>
                  <a:txBody>
                    <a:bodyPr/>
                    <a:lstStyle/>
                    <a:p>
                      <a:pPr algn="ctr"/>
                      <a:r>
                        <a:rPr lang="en-GB" sz="1600" dirty="0"/>
                        <a:t>Not even or balanced in timing</a:t>
                      </a:r>
                      <a:endParaRPr lang="en-US" sz="1600" dirty="0"/>
                    </a:p>
                  </a:txBody>
                  <a:tcPr/>
                </a:tc>
                <a:extLst>
                  <a:ext uri="{0D108BD9-81ED-4DB2-BD59-A6C34878D82A}">
                    <a16:rowId xmlns:a16="http://schemas.microsoft.com/office/drawing/2014/main" val="939632942"/>
                  </a:ext>
                </a:extLst>
              </a:tr>
              <a:tr h="490910">
                <a:tc>
                  <a:txBody>
                    <a:bodyPr/>
                    <a:lstStyle/>
                    <a:p>
                      <a:pPr algn="ctr"/>
                      <a:r>
                        <a:rPr lang="en-GB" sz="1600" dirty="0"/>
                        <a:t>A severely distressing event, e.g. death of a loved one, a car accident, etc.</a:t>
                      </a:r>
                      <a:endParaRPr lang="en-US" sz="1600" dirty="0"/>
                    </a:p>
                  </a:txBody>
                  <a:tcPr/>
                </a:tc>
                <a:extLst>
                  <a:ext uri="{0D108BD9-81ED-4DB2-BD59-A6C34878D82A}">
                    <a16:rowId xmlns:a16="http://schemas.microsoft.com/office/drawing/2014/main" val="402087749"/>
                  </a:ext>
                </a:extLst>
              </a:tr>
              <a:tr h="495497">
                <a:tc>
                  <a:txBody>
                    <a:bodyPr/>
                    <a:lstStyle/>
                    <a:p>
                      <a:pPr algn="ctr"/>
                      <a:r>
                        <a:rPr lang="en-GB" sz="1600" dirty="0"/>
                        <a:t>A physical or mental sign, indicating the presence of a disease</a:t>
                      </a:r>
                      <a:endParaRPr lang="en-US" sz="1600" dirty="0"/>
                    </a:p>
                  </a:txBody>
                  <a:tcPr/>
                </a:tc>
                <a:extLst>
                  <a:ext uri="{0D108BD9-81ED-4DB2-BD59-A6C34878D82A}">
                    <a16:rowId xmlns:a16="http://schemas.microsoft.com/office/drawing/2014/main" val="1568292653"/>
                  </a:ext>
                </a:extLst>
              </a:tr>
              <a:tr h="554878">
                <a:tc>
                  <a:txBody>
                    <a:bodyPr/>
                    <a:lstStyle/>
                    <a:p>
                      <a:pPr algn="ctr"/>
                      <a:r>
                        <a:rPr lang="en-GB" sz="1600" kern="1200" dirty="0">
                          <a:solidFill>
                            <a:schemeClr val="dk1"/>
                          </a:solidFill>
                          <a:effectLst/>
                          <a:latin typeface="+mn-lt"/>
                          <a:ea typeface="+mn-ea"/>
                          <a:cs typeface="+mn-cs"/>
                        </a:rPr>
                        <a:t>A severe mental disorder where a person interprets reality differently from those around them.</a:t>
                      </a:r>
                      <a:endParaRPr lang="en-US" sz="1600" dirty="0"/>
                    </a:p>
                  </a:txBody>
                  <a:tcPr/>
                </a:tc>
                <a:extLst>
                  <a:ext uri="{0D108BD9-81ED-4DB2-BD59-A6C34878D82A}">
                    <a16:rowId xmlns:a16="http://schemas.microsoft.com/office/drawing/2014/main" val="3813100631"/>
                  </a:ext>
                </a:extLst>
              </a:tr>
              <a:tr h="495497">
                <a:tc>
                  <a:txBody>
                    <a:bodyPr/>
                    <a:lstStyle/>
                    <a:p>
                      <a:pPr algn="ctr"/>
                      <a:r>
                        <a:rPr lang="en-GB" sz="1600" kern="1200" dirty="0">
                          <a:solidFill>
                            <a:schemeClr val="dk1"/>
                          </a:solidFill>
                          <a:effectLst/>
                          <a:latin typeface="+mn-lt"/>
                          <a:ea typeface="+mn-ea"/>
                          <a:cs typeface="+mn-cs"/>
                        </a:rPr>
                        <a:t>Chemical compounds often used to wake people up who have fainted.</a:t>
                      </a:r>
                      <a:endParaRPr lang="en-US" sz="1600" dirty="0"/>
                    </a:p>
                  </a:txBody>
                  <a:tcPr/>
                </a:tc>
                <a:extLst>
                  <a:ext uri="{0D108BD9-81ED-4DB2-BD59-A6C34878D82A}">
                    <a16:rowId xmlns:a16="http://schemas.microsoft.com/office/drawing/2014/main" val="226955163"/>
                  </a:ext>
                </a:extLst>
              </a:tr>
              <a:tr h="554878">
                <a:tc>
                  <a:txBody>
                    <a:bodyPr/>
                    <a:lstStyle/>
                    <a:p>
                      <a:pPr algn="ctr"/>
                      <a:r>
                        <a:rPr lang="en-GB" sz="1600" b="0" i="0" kern="1200" dirty="0">
                          <a:solidFill>
                            <a:schemeClr val="dk1"/>
                          </a:solidFill>
                          <a:effectLst/>
                          <a:latin typeface="+mn-lt"/>
                          <a:ea typeface="+mn-ea"/>
                          <a:cs typeface="+mn-cs"/>
                        </a:rPr>
                        <a:t>An organ in the lower body of a female where offspring are conceived; the womb.</a:t>
                      </a:r>
                      <a:endParaRPr lang="en-US" sz="1600" dirty="0"/>
                    </a:p>
                  </a:txBody>
                  <a:tcPr/>
                </a:tc>
                <a:extLst>
                  <a:ext uri="{0D108BD9-81ED-4DB2-BD59-A6C34878D82A}">
                    <a16:rowId xmlns:a16="http://schemas.microsoft.com/office/drawing/2014/main" val="1724991190"/>
                  </a:ext>
                </a:extLst>
              </a:tr>
              <a:tr h="495497">
                <a:tc>
                  <a:txBody>
                    <a:bodyPr/>
                    <a:lstStyle/>
                    <a:p>
                      <a:pPr algn="ctr"/>
                      <a:r>
                        <a:rPr lang="en-GB" sz="1600" dirty="0"/>
                        <a:t>Mental difficulty affecting your ability to make rational choices.</a:t>
                      </a:r>
                      <a:endParaRPr lang="en-US" sz="1600" dirty="0"/>
                    </a:p>
                  </a:txBody>
                  <a:tcPr/>
                </a:tc>
                <a:extLst>
                  <a:ext uri="{0D108BD9-81ED-4DB2-BD59-A6C34878D82A}">
                    <a16:rowId xmlns:a16="http://schemas.microsoft.com/office/drawing/2014/main" val="3477683230"/>
                  </a:ext>
                </a:extLst>
              </a:tr>
              <a:tr h="495497">
                <a:tc>
                  <a:txBody>
                    <a:bodyPr/>
                    <a:lstStyle/>
                    <a:p>
                      <a:pPr algn="ctr"/>
                      <a:r>
                        <a:rPr lang="en-GB" sz="1600" dirty="0"/>
                        <a:t>A part of share in relation to the whole (e.g. 10% of the population)</a:t>
                      </a:r>
                      <a:endParaRPr lang="en-US" sz="1600" dirty="0"/>
                    </a:p>
                  </a:txBody>
                  <a:tcPr/>
                </a:tc>
                <a:extLst>
                  <a:ext uri="{0D108BD9-81ED-4DB2-BD59-A6C34878D82A}">
                    <a16:rowId xmlns:a16="http://schemas.microsoft.com/office/drawing/2014/main" val="3480560307"/>
                  </a:ext>
                </a:extLst>
              </a:tr>
              <a:tr h="554878">
                <a:tc>
                  <a:txBody>
                    <a:bodyPr/>
                    <a:lstStyle/>
                    <a:p>
                      <a:pPr algn="ctr"/>
                      <a:r>
                        <a:rPr lang="en-GB" sz="1600" b="0" i="0" kern="1200" dirty="0">
                          <a:solidFill>
                            <a:schemeClr val="dk1"/>
                          </a:solidFill>
                          <a:effectLst/>
                          <a:latin typeface="+mn-lt"/>
                          <a:ea typeface="+mn-ea"/>
                          <a:cs typeface="+mn-cs"/>
                        </a:rPr>
                        <a:t>Mental illness marked by periods of great excitement, delusions, and overactivity.</a:t>
                      </a:r>
                      <a:endParaRPr lang="en-US" sz="1600" dirty="0"/>
                    </a:p>
                  </a:txBody>
                  <a:tcPr/>
                </a:tc>
                <a:extLst>
                  <a:ext uri="{0D108BD9-81ED-4DB2-BD59-A6C34878D82A}">
                    <a16:rowId xmlns:a16="http://schemas.microsoft.com/office/drawing/2014/main" val="267639869"/>
                  </a:ext>
                </a:extLst>
              </a:tr>
              <a:tr h="554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A mental disorder involving consistent low mood, often accompanied by low self-esteem and low energy.</a:t>
                      </a:r>
                      <a:endParaRPr lang="en-US" sz="1600" dirty="0"/>
                    </a:p>
                  </a:txBody>
                  <a:tcPr/>
                </a:tc>
                <a:extLst>
                  <a:ext uri="{0D108BD9-81ED-4DB2-BD59-A6C34878D82A}">
                    <a16:rowId xmlns:a16="http://schemas.microsoft.com/office/drawing/2014/main" val="2258115553"/>
                  </a:ext>
                </a:extLst>
              </a:tr>
            </a:tbl>
          </a:graphicData>
        </a:graphic>
      </p:graphicFrame>
      <p:sp>
        <p:nvSpPr>
          <p:cNvPr id="2" name="Title 1">
            <a:extLst>
              <a:ext uri="{FF2B5EF4-FFF2-40B4-BE49-F238E27FC236}">
                <a16:creationId xmlns:a16="http://schemas.microsoft.com/office/drawing/2014/main" id="{3F4F1678-2F89-4331-AF8C-F02BC54A84FB}"/>
              </a:ext>
            </a:extLst>
          </p:cNvPr>
          <p:cNvSpPr>
            <a:spLocks noGrp="1"/>
          </p:cNvSpPr>
          <p:nvPr>
            <p:ph type="title"/>
          </p:nvPr>
        </p:nvSpPr>
        <p:spPr>
          <a:xfrm>
            <a:off x="2057400" y="81129"/>
            <a:ext cx="9525000" cy="602284"/>
          </a:xfrm>
        </p:spPr>
        <p:txBody>
          <a:bodyPr>
            <a:normAutofit fontScale="90000"/>
          </a:bodyPr>
          <a:lstStyle/>
          <a:p>
            <a:r>
              <a:rPr lang="en-GB" u="sng" dirty="0"/>
              <a:t>Glossary of medical terms – match up</a:t>
            </a:r>
            <a:endParaRPr lang="en-US" u="sng" dirty="0"/>
          </a:p>
        </p:txBody>
      </p:sp>
      <p:graphicFrame>
        <p:nvGraphicFramePr>
          <p:cNvPr id="4" name="Table 3">
            <a:extLst>
              <a:ext uri="{FF2B5EF4-FFF2-40B4-BE49-F238E27FC236}">
                <a16:creationId xmlns:a16="http://schemas.microsoft.com/office/drawing/2014/main" id="{792DACC6-AE5C-4AFB-B7A0-F614803D2E20}"/>
              </a:ext>
            </a:extLst>
          </p:cNvPr>
          <p:cNvGraphicFramePr>
            <a:graphicFrameLocks noGrp="1"/>
          </p:cNvGraphicFramePr>
          <p:nvPr>
            <p:extLst>
              <p:ext uri="{D42A27DB-BD31-4B8C-83A1-F6EECF244321}">
                <p14:modId xmlns:p14="http://schemas.microsoft.com/office/powerpoint/2010/main" val="3647176358"/>
              </p:ext>
            </p:extLst>
          </p:nvPr>
        </p:nvGraphicFramePr>
        <p:xfrm>
          <a:off x="755373" y="852115"/>
          <a:ext cx="3746289" cy="5678354"/>
        </p:xfrm>
        <a:graphic>
          <a:graphicData uri="http://schemas.openxmlformats.org/drawingml/2006/table">
            <a:tbl>
              <a:tblPr firstRow="1" bandRow="1">
                <a:tableStyleId>{21E4AEA4-8DFA-4A89-87EB-49C32662AFE0}</a:tableStyleId>
              </a:tblPr>
              <a:tblGrid>
                <a:gridCol w="3746289">
                  <a:extLst>
                    <a:ext uri="{9D8B030D-6E8A-4147-A177-3AD203B41FA5}">
                      <a16:colId xmlns:a16="http://schemas.microsoft.com/office/drawing/2014/main" val="2821270337"/>
                    </a:ext>
                  </a:extLst>
                </a:gridCol>
              </a:tblGrid>
              <a:tr h="516214">
                <a:tc>
                  <a:txBody>
                    <a:bodyPr/>
                    <a:lstStyle/>
                    <a:p>
                      <a:pPr algn="ctr"/>
                      <a:r>
                        <a:rPr lang="en-GB" sz="1600" dirty="0"/>
                        <a:t>Key term</a:t>
                      </a:r>
                      <a:endParaRPr lang="en-US" sz="1600" dirty="0"/>
                    </a:p>
                  </a:txBody>
                  <a:tcPr/>
                </a:tc>
                <a:extLst>
                  <a:ext uri="{0D108BD9-81ED-4DB2-BD59-A6C34878D82A}">
                    <a16:rowId xmlns:a16="http://schemas.microsoft.com/office/drawing/2014/main" val="4113638609"/>
                  </a:ext>
                </a:extLst>
              </a:tr>
              <a:tr h="516214">
                <a:tc>
                  <a:txBody>
                    <a:bodyPr/>
                    <a:lstStyle/>
                    <a:p>
                      <a:pPr algn="ctr"/>
                      <a:r>
                        <a:rPr lang="en-GB" sz="1600" dirty="0"/>
                        <a:t>Symptoms </a:t>
                      </a:r>
                      <a:endParaRPr lang="en-US" sz="1600" dirty="0"/>
                    </a:p>
                  </a:txBody>
                  <a:tcPr/>
                </a:tc>
                <a:extLst>
                  <a:ext uri="{0D108BD9-81ED-4DB2-BD59-A6C34878D82A}">
                    <a16:rowId xmlns:a16="http://schemas.microsoft.com/office/drawing/2014/main" val="939632942"/>
                  </a:ext>
                </a:extLst>
              </a:tr>
              <a:tr h="516214">
                <a:tc>
                  <a:txBody>
                    <a:bodyPr/>
                    <a:lstStyle/>
                    <a:p>
                      <a:pPr algn="ctr"/>
                      <a:r>
                        <a:rPr lang="en-GB" sz="1600" dirty="0"/>
                        <a:t>Uterus</a:t>
                      </a:r>
                      <a:endParaRPr lang="en-US" sz="1600" dirty="0"/>
                    </a:p>
                  </a:txBody>
                  <a:tcPr/>
                </a:tc>
                <a:extLst>
                  <a:ext uri="{0D108BD9-81ED-4DB2-BD59-A6C34878D82A}">
                    <a16:rowId xmlns:a16="http://schemas.microsoft.com/office/drawing/2014/main" val="402087749"/>
                  </a:ext>
                </a:extLst>
              </a:tr>
              <a:tr h="516214">
                <a:tc>
                  <a:txBody>
                    <a:bodyPr/>
                    <a:lstStyle/>
                    <a:p>
                      <a:pPr algn="ctr"/>
                      <a:r>
                        <a:rPr lang="en-GB" sz="1600" dirty="0"/>
                        <a:t>Emotional shocks</a:t>
                      </a:r>
                      <a:endParaRPr lang="en-US" sz="1600" dirty="0"/>
                    </a:p>
                  </a:txBody>
                  <a:tcPr/>
                </a:tc>
                <a:extLst>
                  <a:ext uri="{0D108BD9-81ED-4DB2-BD59-A6C34878D82A}">
                    <a16:rowId xmlns:a16="http://schemas.microsoft.com/office/drawing/2014/main" val="1568292653"/>
                  </a:ext>
                </a:extLst>
              </a:tr>
              <a:tr h="516214">
                <a:tc>
                  <a:txBody>
                    <a:bodyPr/>
                    <a:lstStyle/>
                    <a:p>
                      <a:pPr algn="ctr"/>
                      <a:r>
                        <a:rPr lang="en-GB" sz="1600" dirty="0"/>
                        <a:t>Irregular </a:t>
                      </a:r>
                      <a:endParaRPr lang="en-US" sz="1600" dirty="0"/>
                    </a:p>
                  </a:txBody>
                  <a:tcPr/>
                </a:tc>
                <a:extLst>
                  <a:ext uri="{0D108BD9-81ED-4DB2-BD59-A6C34878D82A}">
                    <a16:rowId xmlns:a16="http://schemas.microsoft.com/office/drawing/2014/main" val="3813100631"/>
                  </a:ext>
                </a:extLst>
              </a:tr>
              <a:tr h="516214">
                <a:tc>
                  <a:txBody>
                    <a:bodyPr/>
                    <a:lstStyle/>
                    <a:p>
                      <a:pPr algn="ctr"/>
                      <a:r>
                        <a:rPr lang="en-GB" sz="1600" dirty="0"/>
                        <a:t>Proportion </a:t>
                      </a:r>
                      <a:endParaRPr lang="en-US" sz="1600" dirty="0"/>
                    </a:p>
                  </a:txBody>
                  <a:tcPr/>
                </a:tc>
                <a:extLst>
                  <a:ext uri="{0D108BD9-81ED-4DB2-BD59-A6C34878D82A}">
                    <a16:rowId xmlns:a16="http://schemas.microsoft.com/office/drawing/2014/main" val="226955163"/>
                  </a:ext>
                </a:extLst>
              </a:tr>
              <a:tr h="516214">
                <a:tc>
                  <a:txBody>
                    <a:bodyPr/>
                    <a:lstStyle/>
                    <a:p>
                      <a:pPr algn="ctr"/>
                      <a:r>
                        <a:rPr lang="en-GB" sz="1600" dirty="0"/>
                        <a:t>Severe depression</a:t>
                      </a:r>
                      <a:endParaRPr lang="en-US" sz="1600" dirty="0"/>
                    </a:p>
                  </a:txBody>
                  <a:tcPr/>
                </a:tc>
                <a:extLst>
                  <a:ext uri="{0D108BD9-81ED-4DB2-BD59-A6C34878D82A}">
                    <a16:rowId xmlns:a16="http://schemas.microsoft.com/office/drawing/2014/main" val="1724991190"/>
                  </a:ext>
                </a:extLst>
              </a:tr>
              <a:tr h="516214">
                <a:tc>
                  <a:txBody>
                    <a:bodyPr/>
                    <a:lstStyle/>
                    <a:p>
                      <a:pPr algn="ctr"/>
                      <a:r>
                        <a:rPr lang="en-GB" sz="1600" dirty="0"/>
                        <a:t>Psychosis </a:t>
                      </a:r>
                      <a:endParaRPr lang="en-US" sz="1600" dirty="0"/>
                    </a:p>
                  </a:txBody>
                  <a:tcPr/>
                </a:tc>
                <a:extLst>
                  <a:ext uri="{0D108BD9-81ED-4DB2-BD59-A6C34878D82A}">
                    <a16:rowId xmlns:a16="http://schemas.microsoft.com/office/drawing/2014/main" val="3477683230"/>
                  </a:ext>
                </a:extLst>
              </a:tr>
              <a:tr h="516214">
                <a:tc>
                  <a:txBody>
                    <a:bodyPr/>
                    <a:lstStyle/>
                    <a:p>
                      <a:pPr algn="ctr"/>
                      <a:r>
                        <a:rPr lang="en-GB" sz="1600" dirty="0"/>
                        <a:t>Smelling salts </a:t>
                      </a:r>
                      <a:endParaRPr lang="en-US" sz="1600" dirty="0"/>
                    </a:p>
                  </a:txBody>
                  <a:tcPr/>
                </a:tc>
                <a:extLst>
                  <a:ext uri="{0D108BD9-81ED-4DB2-BD59-A6C34878D82A}">
                    <a16:rowId xmlns:a16="http://schemas.microsoft.com/office/drawing/2014/main" val="3480560307"/>
                  </a:ext>
                </a:extLst>
              </a:tr>
              <a:tr h="516214">
                <a:tc>
                  <a:txBody>
                    <a:bodyPr/>
                    <a:lstStyle/>
                    <a:p>
                      <a:pPr algn="ctr"/>
                      <a:r>
                        <a:rPr lang="en-GB" sz="1600" dirty="0"/>
                        <a:t>Impaired judgement </a:t>
                      </a:r>
                      <a:endParaRPr lang="en-US" sz="1600" dirty="0"/>
                    </a:p>
                  </a:txBody>
                  <a:tcPr/>
                </a:tc>
                <a:extLst>
                  <a:ext uri="{0D108BD9-81ED-4DB2-BD59-A6C34878D82A}">
                    <a16:rowId xmlns:a16="http://schemas.microsoft.com/office/drawing/2014/main" val="267639869"/>
                  </a:ext>
                </a:extLst>
              </a:tr>
              <a:tr h="516214">
                <a:tc>
                  <a:txBody>
                    <a:bodyPr/>
                    <a:lstStyle/>
                    <a:p>
                      <a:pPr algn="ctr"/>
                      <a:r>
                        <a:rPr lang="en-GB" sz="1600" dirty="0"/>
                        <a:t>Manic </a:t>
                      </a:r>
                      <a:endParaRPr lang="en-US" sz="1600" dirty="0"/>
                    </a:p>
                  </a:txBody>
                  <a:tcPr/>
                </a:tc>
                <a:extLst>
                  <a:ext uri="{0D108BD9-81ED-4DB2-BD59-A6C34878D82A}">
                    <a16:rowId xmlns:a16="http://schemas.microsoft.com/office/drawing/2014/main" val="2258115553"/>
                  </a:ext>
                </a:extLst>
              </a:tr>
            </a:tbl>
          </a:graphicData>
        </a:graphic>
      </p:graphicFrame>
      <p:cxnSp>
        <p:nvCxnSpPr>
          <p:cNvPr id="6" name="Straight Arrow Connector 5">
            <a:extLst>
              <a:ext uri="{FF2B5EF4-FFF2-40B4-BE49-F238E27FC236}">
                <a16:creationId xmlns:a16="http://schemas.microsoft.com/office/drawing/2014/main" id="{39E7431D-99E5-4E04-99C3-98AE3221B316}"/>
              </a:ext>
            </a:extLst>
          </p:cNvPr>
          <p:cNvCxnSpPr>
            <a:cxnSpLocks/>
          </p:cNvCxnSpPr>
          <p:nvPr/>
        </p:nvCxnSpPr>
        <p:spPr>
          <a:xfrm flipV="1">
            <a:off x="4197233" y="3092413"/>
            <a:ext cx="1461032" cy="172943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6B1C070C-BA8B-43A4-B6D6-C8EEB9119D1C}"/>
              </a:ext>
            </a:extLst>
          </p:cNvPr>
          <p:cNvCxnSpPr>
            <a:cxnSpLocks/>
          </p:cNvCxnSpPr>
          <p:nvPr/>
        </p:nvCxnSpPr>
        <p:spPr>
          <a:xfrm flipV="1">
            <a:off x="4323181" y="5754908"/>
            <a:ext cx="1551871" cy="47399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976F74D-2B2B-4F16-8086-7681B91F2C68}"/>
              </a:ext>
            </a:extLst>
          </p:cNvPr>
          <p:cNvCxnSpPr>
            <a:cxnSpLocks/>
          </p:cNvCxnSpPr>
          <p:nvPr/>
        </p:nvCxnSpPr>
        <p:spPr>
          <a:xfrm flipV="1">
            <a:off x="4323181" y="4642338"/>
            <a:ext cx="1335084" cy="111257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AA26C81-CB90-4BD3-B5FF-F04D1A7A1784}"/>
              </a:ext>
            </a:extLst>
          </p:cNvPr>
          <p:cNvCxnSpPr>
            <a:cxnSpLocks/>
          </p:cNvCxnSpPr>
          <p:nvPr/>
        </p:nvCxnSpPr>
        <p:spPr>
          <a:xfrm>
            <a:off x="4301987" y="1492244"/>
            <a:ext cx="1445206" cy="118885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9A14D99-4107-45D2-A152-FFFA22382ED4}"/>
              </a:ext>
            </a:extLst>
          </p:cNvPr>
          <p:cNvCxnSpPr>
            <a:cxnSpLocks/>
          </p:cNvCxnSpPr>
          <p:nvPr/>
        </p:nvCxnSpPr>
        <p:spPr>
          <a:xfrm flipV="1">
            <a:off x="4267200" y="3682635"/>
            <a:ext cx="1326874" cy="154813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59CFD0A-2371-4F73-9485-B2327CB6F42A}"/>
              </a:ext>
            </a:extLst>
          </p:cNvPr>
          <p:cNvCxnSpPr>
            <a:cxnSpLocks/>
          </p:cNvCxnSpPr>
          <p:nvPr/>
        </p:nvCxnSpPr>
        <p:spPr>
          <a:xfrm>
            <a:off x="4212437" y="3642761"/>
            <a:ext cx="1735352" cy="166149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C484584-A9B4-4E7D-A507-59BCA8A2056A}"/>
              </a:ext>
            </a:extLst>
          </p:cNvPr>
          <p:cNvCxnSpPr>
            <a:cxnSpLocks/>
          </p:cNvCxnSpPr>
          <p:nvPr/>
        </p:nvCxnSpPr>
        <p:spPr>
          <a:xfrm flipV="1">
            <a:off x="4267200" y="1523512"/>
            <a:ext cx="1680589" cy="170793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B4693C5-AE8E-480D-BA4F-D875EB5D0B7A}"/>
              </a:ext>
            </a:extLst>
          </p:cNvPr>
          <p:cNvCxnSpPr>
            <a:cxnSpLocks/>
          </p:cNvCxnSpPr>
          <p:nvPr/>
        </p:nvCxnSpPr>
        <p:spPr>
          <a:xfrm>
            <a:off x="4252980" y="4118811"/>
            <a:ext cx="1278007" cy="208774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96D7CF3-5D3F-4965-AB84-0D53CDC45A9C}"/>
              </a:ext>
            </a:extLst>
          </p:cNvPr>
          <p:cNvCxnSpPr>
            <a:cxnSpLocks/>
          </p:cNvCxnSpPr>
          <p:nvPr/>
        </p:nvCxnSpPr>
        <p:spPr>
          <a:xfrm flipV="1">
            <a:off x="4235726" y="2123355"/>
            <a:ext cx="1501686" cy="48664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70A977E-204E-4BBC-8CA8-D5334A9EF3D7}"/>
              </a:ext>
            </a:extLst>
          </p:cNvPr>
          <p:cNvCxnSpPr>
            <a:cxnSpLocks/>
          </p:cNvCxnSpPr>
          <p:nvPr/>
        </p:nvCxnSpPr>
        <p:spPr>
          <a:xfrm>
            <a:off x="4323181" y="2071616"/>
            <a:ext cx="1299724" cy="216541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496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CB36-1DDB-495E-BB6C-FFFD176F3726}"/>
              </a:ext>
            </a:extLst>
          </p:cNvPr>
          <p:cNvSpPr>
            <a:spLocks noGrp="1"/>
          </p:cNvSpPr>
          <p:nvPr>
            <p:ph type="title"/>
          </p:nvPr>
        </p:nvSpPr>
        <p:spPr>
          <a:xfrm>
            <a:off x="838200" y="365125"/>
            <a:ext cx="10515600" cy="854075"/>
          </a:xfrm>
        </p:spPr>
        <p:txBody>
          <a:bodyPr/>
          <a:lstStyle/>
          <a:p>
            <a:r>
              <a:rPr lang="en-GB" dirty="0"/>
              <a:t>Over to you…</a:t>
            </a:r>
            <a:endParaRPr lang="en-US" dirty="0"/>
          </a:p>
        </p:txBody>
      </p:sp>
      <p:graphicFrame>
        <p:nvGraphicFramePr>
          <p:cNvPr id="4" name="Table 3">
            <a:extLst>
              <a:ext uri="{FF2B5EF4-FFF2-40B4-BE49-F238E27FC236}">
                <a16:creationId xmlns:a16="http://schemas.microsoft.com/office/drawing/2014/main" id="{959439D1-0AF0-43B3-A211-03D1D1E5F54E}"/>
              </a:ext>
            </a:extLst>
          </p:cNvPr>
          <p:cNvGraphicFramePr>
            <a:graphicFrameLocks noGrp="1"/>
          </p:cNvGraphicFramePr>
          <p:nvPr>
            <p:extLst>
              <p:ext uri="{D42A27DB-BD31-4B8C-83A1-F6EECF244321}">
                <p14:modId xmlns:p14="http://schemas.microsoft.com/office/powerpoint/2010/main" val="3817651386"/>
              </p:ext>
            </p:extLst>
          </p:nvPr>
        </p:nvGraphicFramePr>
        <p:xfrm>
          <a:off x="838200" y="1465401"/>
          <a:ext cx="10515600" cy="3192377"/>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931016307"/>
                    </a:ext>
                  </a:extLst>
                </a:gridCol>
                <a:gridCol w="3505200">
                  <a:extLst>
                    <a:ext uri="{9D8B030D-6E8A-4147-A177-3AD203B41FA5}">
                      <a16:colId xmlns:a16="http://schemas.microsoft.com/office/drawing/2014/main" val="4246180927"/>
                    </a:ext>
                  </a:extLst>
                </a:gridCol>
                <a:gridCol w="3505200">
                  <a:extLst>
                    <a:ext uri="{9D8B030D-6E8A-4147-A177-3AD203B41FA5}">
                      <a16:colId xmlns:a16="http://schemas.microsoft.com/office/drawing/2014/main" val="268953918"/>
                    </a:ext>
                  </a:extLst>
                </a:gridCol>
              </a:tblGrid>
              <a:tr h="632057">
                <a:tc>
                  <a:txBody>
                    <a:bodyPr/>
                    <a:lstStyle/>
                    <a:p>
                      <a:pPr algn="ctr"/>
                      <a:r>
                        <a:rPr lang="en-GB" sz="3200" dirty="0"/>
                        <a:t>Present</a:t>
                      </a:r>
                      <a:endParaRPr lang="en-US" sz="3200" dirty="0"/>
                    </a:p>
                  </a:txBody>
                  <a:tcPr>
                    <a:solidFill>
                      <a:schemeClr val="accent6">
                        <a:lumMod val="75000"/>
                      </a:schemeClr>
                    </a:solidFill>
                  </a:tcPr>
                </a:tc>
                <a:tc>
                  <a:txBody>
                    <a:bodyPr/>
                    <a:lstStyle/>
                    <a:p>
                      <a:pPr algn="ctr"/>
                      <a:r>
                        <a:rPr lang="en-GB" sz="3200" dirty="0"/>
                        <a:t>Past</a:t>
                      </a:r>
                      <a:endParaRPr lang="en-US" sz="3200" dirty="0"/>
                    </a:p>
                  </a:txBody>
                  <a:tcPr>
                    <a:solidFill>
                      <a:schemeClr val="accent2">
                        <a:lumMod val="75000"/>
                      </a:schemeClr>
                    </a:solidFill>
                  </a:tcPr>
                </a:tc>
                <a:tc>
                  <a:txBody>
                    <a:bodyPr/>
                    <a:lstStyle/>
                    <a:p>
                      <a:pPr algn="ctr"/>
                      <a:r>
                        <a:rPr lang="en-GB" sz="3200" dirty="0"/>
                        <a:t>Fictional</a:t>
                      </a:r>
                      <a:endParaRPr lang="en-US" sz="3200" dirty="0"/>
                    </a:p>
                  </a:txBody>
                  <a:tcPr/>
                </a:tc>
                <a:extLst>
                  <a:ext uri="{0D108BD9-81ED-4DB2-BD59-A6C34878D82A}">
                    <a16:rowId xmlns:a16="http://schemas.microsoft.com/office/drawing/2014/main" val="1280762876"/>
                  </a:ext>
                </a:extLst>
              </a:tr>
              <a:tr h="113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theory or practice is from </a:t>
                      </a:r>
                      <a:r>
                        <a:rPr lang="en-GB" b="1" dirty="0"/>
                        <a:t>modern-day medicine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believed to be true by most medical and healthcare practitioners or is</a:t>
                      </a:r>
                      <a:r>
                        <a:rPr lang="en-GB" b="1" dirty="0"/>
                        <a:t> in current use today.</a:t>
                      </a:r>
                    </a:p>
                    <a:p>
                      <a:endParaRPr lang="en-US"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theory or practice is from the </a:t>
                      </a:r>
                      <a:r>
                        <a:rPr lang="en-GB" b="1" dirty="0"/>
                        <a:t>history of medicine</a:t>
                      </a:r>
                      <a:r>
                        <a:rPr lang="en-GB" dirty="0"/>
                        <a:t>. It was </a:t>
                      </a:r>
                      <a:r>
                        <a:rPr lang="en-GB" b="1" dirty="0"/>
                        <a:t>once believed to be true </a:t>
                      </a:r>
                      <a:r>
                        <a:rPr lang="en-GB" dirty="0"/>
                        <a:t>by some or all medical and healthcare practitioners.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a:t>
                      </a:r>
                      <a:r>
                        <a:rPr lang="en-GB" b="1" dirty="0"/>
                        <a:t>is now </a:t>
                      </a:r>
                      <a:r>
                        <a:rPr lang="en-GB" dirty="0"/>
                        <a:t>thought to be factually incorrect or is </a:t>
                      </a:r>
                      <a:r>
                        <a:rPr lang="en-GB" b="1" dirty="0"/>
                        <a:t>no longer in use</a:t>
                      </a:r>
                      <a:r>
                        <a:rPr lang="en-GB" dirty="0"/>
                        <a:t>.</a:t>
                      </a:r>
                    </a:p>
                    <a:p>
                      <a:endParaRPr lang="en-US" dirty="0"/>
                    </a:p>
                  </a:txBody>
                  <a:tcPr>
                    <a:solidFill>
                      <a:schemeClr val="accent2">
                        <a:lumMod val="40000"/>
                        <a:lumOff val="60000"/>
                      </a:schemeClr>
                    </a:solidFill>
                  </a:tcPr>
                </a:tc>
                <a:tc>
                  <a:txBody>
                    <a:bodyPr/>
                    <a:lstStyle/>
                    <a:p>
                      <a:r>
                        <a:rPr lang="en-GB" dirty="0"/>
                        <a:t>The theory or practice is </a:t>
                      </a:r>
                      <a:r>
                        <a:rPr lang="en-GB" b="1" dirty="0"/>
                        <a:t>entirely made up</a:t>
                      </a:r>
                      <a:r>
                        <a:rPr lang="en-GB" dirty="0"/>
                        <a:t>. </a:t>
                      </a:r>
                    </a:p>
                    <a:p>
                      <a:endParaRPr lang="en-GB" dirty="0"/>
                    </a:p>
                    <a:p>
                      <a:r>
                        <a:rPr lang="en-GB" dirty="0"/>
                        <a:t>As far as we know no-one has ever believed this theory or used this treatment.</a:t>
                      </a:r>
                      <a:endParaRPr lang="en-US" dirty="0"/>
                    </a:p>
                  </a:txBody>
                  <a:tcPr/>
                </a:tc>
                <a:extLst>
                  <a:ext uri="{0D108BD9-81ED-4DB2-BD59-A6C34878D82A}">
                    <a16:rowId xmlns:a16="http://schemas.microsoft.com/office/drawing/2014/main" val="3961157961"/>
                  </a:ext>
                </a:extLst>
              </a:tr>
            </a:tbl>
          </a:graphicData>
        </a:graphic>
      </p:graphicFrame>
      <p:sp>
        <p:nvSpPr>
          <p:cNvPr id="5" name="TextBox 4">
            <a:extLst>
              <a:ext uri="{FF2B5EF4-FFF2-40B4-BE49-F238E27FC236}">
                <a16:creationId xmlns:a16="http://schemas.microsoft.com/office/drawing/2014/main" id="{E65BCB47-A72C-4E83-971F-12C1836BFF92}"/>
              </a:ext>
            </a:extLst>
          </p:cNvPr>
          <p:cNvSpPr txBox="1"/>
          <p:nvPr/>
        </p:nvSpPr>
        <p:spPr>
          <a:xfrm>
            <a:off x="5817704" y="4412975"/>
            <a:ext cx="5830957"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Sort the different treatments into the 3 categories. </a:t>
            </a:r>
          </a:p>
          <a:p>
            <a:pPr marL="285750" indent="-285750">
              <a:buFont typeface="Arial" panose="020B0604020202020204" pitchFamily="34" charset="0"/>
              <a:buChar char="•"/>
            </a:pPr>
            <a:r>
              <a:rPr lang="en-GB" b="1" dirty="0"/>
              <a:t>Do you think it is still being used (present)? </a:t>
            </a:r>
          </a:p>
          <a:p>
            <a:pPr marL="285750" indent="-285750">
              <a:buFont typeface="Arial" panose="020B0604020202020204" pitchFamily="34" charset="0"/>
              <a:buChar char="•"/>
            </a:pPr>
            <a:r>
              <a:rPr lang="en-GB" b="1" dirty="0"/>
              <a:t>Or was once used in the past? </a:t>
            </a:r>
          </a:p>
          <a:p>
            <a:pPr marL="285750" indent="-285750">
              <a:buFont typeface="Arial" panose="020B0604020202020204" pitchFamily="34" charset="0"/>
              <a:buChar char="•"/>
            </a:pPr>
            <a:r>
              <a:rPr lang="en-GB" b="1" dirty="0"/>
              <a:t>Or is utterly made up (fictional)?</a:t>
            </a:r>
            <a:endParaRPr lang="en-US" b="1" dirty="0"/>
          </a:p>
        </p:txBody>
      </p:sp>
      <p:sp>
        <p:nvSpPr>
          <p:cNvPr id="6" name="TextBox 5">
            <a:extLst>
              <a:ext uri="{FF2B5EF4-FFF2-40B4-BE49-F238E27FC236}">
                <a16:creationId xmlns:a16="http://schemas.microsoft.com/office/drawing/2014/main" id="{C0FD7193-6A48-48CA-9639-76F1144EA482}"/>
              </a:ext>
            </a:extLst>
          </p:cNvPr>
          <p:cNvSpPr txBox="1"/>
          <p:nvPr/>
        </p:nvSpPr>
        <p:spPr>
          <a:xfrm>
            <a:off x="838200" y="6016487"/>
            <a:ext cx="7559313"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sz="3200" b="1" dirty="0"/>
              <a:t>Challenge: </a:t>
            </a:r>
            <a:r>
              <a:rPr lang="en-GB" sz="3200" dirty="0"/>
              <a:t>be ready to justify your answers! </a:t>
            </a:r>
            <a:endParaRPr lang="en-US" sz="3200" dirty="0"/>
          </a:p>
        </p:txBody>
      </p:sp>
    </p:spTree>
    <p:extLst>
      <p:ext uri="{BB962C8B-B14F-4D97-AF65-F5344CB8AC3E}">
        <p14:creationId xmlns:p14="http://schemas.microsoft.com/office/powerpoint/2010/main" val="368285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59439D1-0AF0-43B3-A211-03D1D1E5F54E}"/>
              </a:ext>
            </a:extLst>
          </p:cNvPr>
          <p:cNvGraphicFramePr>
            <a:graphicFrameLocks noGrp="1"/>
          </p:cNvGraphicFramePr>
          <p:nvPr>
            <p:extLst>
              <p:ext uri="{D42A27DB-BD31-4B8C-83A1-F6EECF244321}">
                <p14:modId xmlns:p14="http://schemas.microsoft.com/office/powerpoint/2010/main" val="3314065071"/>
              </p:ext>
            </p:extLst>
          </p:nvPr>
        </p:nvGraphicFramePr>
        <p:xfrm>
          <a:off x="44450" y="54233"/>
          <a:ext cx="12147549" cy="6803767"/>
        </p:xfrm>
        <a:graphic>
          <a:graphicData uri="http://schemas.openxmlformats.org/drawingml/2006/table">
            <a:tbl>
              <a:tblPr firstRow="1" bandRow="1">
                <a:tableStyleId>{073A0DAA-6AF3-43AB-8588-CEC1D06C72B9}</a:tableStyleId>
              </a:tblPr>
              <a:tblGrid>
                <a:gridCol w="4049183">
                  <a:extLst>
                    <a:ext uri="{9D8B030D-6E8A-4147-A177-3AD203B41FA5}">
                      <a16:colId xmlns:a16="http://schemas.microsoft.com/office/drawing/2014/main" val="1931016307"/>
                    </a:ext>
                  </a:extLst>
                </a:gridCol>
                <a:gridCol w="4049183">
                  <a:extLst>
                    <a:ext uri="{9D8B030D-6E8A-4147-A177-3AD203B41FA5}">
                      <a16:colId xmlns:a16="http://schemas.microsoft.com/office/drawing/2014/main" val="4246180927"/>
                    </a:ext>
                  </a:extLst>
                </a:gridCol>
                <a:gridCol w="4049183">
                  <a:extLst>
                    <a:ext uri="{9D8B030D-6E8A-4147-A177-3AD203B41FA5}">
                      <a16:colId xmlns:a16="http://schemas.microsoft.com/office/drawing/2014/main" val="268953918"/>
                    </a:ext>
                  </a:extLst>
                </a:gridCol>
              </a:tblGrid>
              <a:tr h="546413">
                <a:tc>
                  <a:txBody>
                    <a:bodyPr/>
                    <a:lstStyle/>
                    <a:p>
                      <a:pPr algn="ctr"/>
                      <a:r>
                        <a:rPr lang="en-GB" sz="2400" dirty="0"/>
                        <a:t>Present</a:t>
                      </a:r>
                      <a:endParaRPr lang="en-US" sz="2400" dirty="0"/>
                    </a:p>
                  </a:txBody>
                  <a:tcPr/>
                </a:tc>
                <a:tc>
                  <a:txBody>
                    <a:bodyPr/>
                    <a:lstStyle/>
                    <a:p>
                      <a:pPr algn="ctr"/>
                      <a:r>
                        <a:rPr lang="en-GB" sz="2400" dirty="0"/>
                        <a:t>Past</a:t>
                      </a:r>
                      <a:endParaRPr lang="en-US" sz="2400" dirty="0"/>
                    </a:p>
                  </a:txBody>
                  <a:tcPr/>
                </a:tc>
                <a:tc>
                  <a:txBody>
                    <a:bodyPr/>
                    <a:lstStyle/>
                    <a:p>
                      <a:pPr algn="ctr"/>
                      <a:r>
                        <a:rPr lang="en-GB" sz="2400" dirty="0"/>
                        <a:t>Fictional</a:t>
                      </a:r>
                      <a:endParaRPr lang="en-US" sz="2400" dirty="0"/>
                    </a:p>
                  </a:txBody>
                  <a:tcPr/>
                </a:tc>
                <a:extLst>
                  <a:ext uri="{0D108BD9-81ED-4DB2-BD59-A6C34878D82A}">
                    <a16:rowId xmlns:a16="http://schemas.microsoft.com/office/drawing/2014/main" val="1280762876"/>
                  </a:ext>
                </a:extLst>
              </a:tr>
              <a:tr h="6257354">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961157961"/>
                  </a:ext>
                </a:extLst>
              </a:tr>
            </a:tbl>
          </a:graphicData>
        </a:graphic>
      </p:graphicFrame>
      <p:sp>
        <p:nvSpPr>
          <p:cNvPr id="6" name="Rectangle 5">
            <a:extLst>
              <a:ext uri="{FF2B5EF4-FFF2-40B4-BE49-F238E27FC236}">
                <a16:creationId xmlns:a16="http://schemas.microsoft.com/office/drawing/2014/main" id="{88D14A39-B759-4B86-9584-EA503D34904A}"/>
              </a:ext>
            </a:extLst>
          </p:cNvPr>
          <p:cNvSpPr/>
          <p:nvPr/>
        </p:nvSpPr>
        <p:spPr>
          <a:xfrm>
            <a:off x="228650" y="839630"/>
            <a:ext cx="3624355"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dirty="0"/>
              <a:t>Electricity currents passed through the brain can reduce the symptoms of severe depression.</a:t>
            </a:r>
          </a:p>
        </p:txBody>
      </p:sp>
      <p:sp>
        <p:nvSpPr>
          <p:cNvPr id="7" name="Rectangle 6">
            <a:extLst>
              <a:ext uri="{FF2B5EF4-FFF2-40B4-BE49-F238E27FC236}">
                <a16:creationId xmlns:a16="http://schemas.microsoft.com/office/drawing/2014/main" id="{613F9B5C-399F-4D01-A258-E41ACCF32CB7}"/>
              </a:ext>
            </a:extLst>
          </p:cNvPr>
          <p:cNvSpPr/>
          <p:nvPr/>
        </p:nvSpPr>
        <p:spPr>
          <a:xfrm>
            <a:off x="214138" y="2845929"/>
            <a:ext cx="372609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dirty="0"/>
              <a:t>Women have smaller brains than men.</a:t>
            </a:r>
          </a:p>
        </p:txBody>
      </p:sp>
      <p:sp>
        <p:nvSpPr>
          <p:cNvPr id="8" name="Rectangle 7">
            <a:extLst>
              <a:ext uri="{FF2B5EF4-FFF2-40B4-BE49-F238E27FC236}">
                <a16:creationId xmlns:a16="http://schemas.microsoft.com/office/drawing/2014/main" id="{0D56C768-B2E0-4B5F-8605-A43E13A4AF01}"/>
              </a:ext>
            </a:extLst>
          </p:cNvPr>
          <p:cNvSpPr/>
          <p:nvPr/>
        </p:nvSpPr>
        <p:spPr>
          <a:xfrm>
            <a:off x="265007" y="2152636"/>
            <a:ext cx="3624355"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dirty="0"/>
              <a:t>Emotional shocks can be fatal.</a:t>
            </a:r>
          </a:p>
        </p:txBody>
      </p:sp>
      <p:sp>
        <p:nvSpPr>
          <p:cNvPr id="9" name="Rectangle 8">
            <a:extLst>
              <a:ext uri="{FF2B5EF4-FFF2-40B4-BE49-F238E27FC236}">
                <a16:creationId xmlns:a16="http://schemas.microsoft.com/office/drawing/2014/main" id="{FA0577E3-DB6B-4D87-B616-2AED893754DC}"/>
              </a:ext>
            </a:extLst>
          </p:cNvPr>
          <p:cNvSpPr/>
          <p:nvPr/>
        </p:nvSpPr>
        <p:spPr>
          <a:xfrm>
            <a:off x="4282334" y="3812254"/>
            <a:ext cx="3627332" cy="1631216"/>
          </a:xfrm>
          <a:prstGeom prst="rect">
            <a:avLst/>
          </a:prstGeom>
          <a:solidFill>
            <a:srgbClr val="FF9999"/>
          </a:solidFill>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Every part of your personality is due to a particular part of the brain. The more you have that trait, the bigger that part of the brain will be.</a:t>
            </a:r>
          </a:p>
        </p:txBody>
      </p:sp>
      <p:sp>
        <p:nvSpPr>
          <p:cNvPr id="11" name="Rectangle 10">
            <a:extLst>
              <a:ext uri="{FF2B5EF4-FFF2-40B4-BE49-F238E27FC236}">
                <a16:creationId xmlns:a16="http://schemas.microsoft.com/office/drawing/2014/main" id="{16E97309-7D35-4BE6-82CF-C81ECF2A3AF3}"/>
              </a:ext>
            </a:extLst>
          </p:cNvPr>
          <p:cNvSpPr/>
          <p:nvPr/>
        </p:nvSpPr>
        <p:spPr>
          <a:xfrm>
            <a:off x="4270289" y="2845929"/>
            <a:ext cx="3624355" cy="707886"/>
          </a:xfrm>
          <a:prstGeom prst="rect">
            <a:avLst/>
          </a:prstGeom>
          <a:solidFill>
            <a:srgbClr val="FF9999"/>
          </a:solidFill>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Irregular periods can cause insanity in women.</a:t>
            </a:r>
          </a:p>
        </p:txBody>
      </p:sp>
      <p:sp>
        <p:nvSpPr>
          <p:cNvPr id="12" name="Rectangle 11">
            <a:extLst>
              <a:ext uri="{FF2B5EF4-FFF2-40B4-BE49-F238E27FC236}">
                <a16:creationId xmlns:a16="http://schemas.microsoft.com/office/drawing/2014/main" id="{7A696020-F9BF-4FA7-BB35-3539F8ADEB3F}"/>
              </a:ext>
            </a:extLst>
          </p:cNvPr>
          <p:cNvSpPr/>
          <p:nvPr/>
        </p:nvSpPr>
        <p:spPr>
          <a:xfrm>
            <a:off x="8339473" y="2552746"/>
            <a:ext cx="3622212" cy="1015663"/>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 small proportion of the population can survive without an oxygen supply to the brain.</a:t>
            </a:r>
          </a:p>
        </p:txBody>
      </p:sp>
      <p:sp>
        <p:nvSpPr>
          <p:cNvPr id="13" name="Rectangle 12">
            <a:extLst>
              <a:ext uri="{FF2B5EF4-FFF2-40B4-BE49-F238E27FC236}">
                <a16:creationId xmlns:a16="http://schemas.microsoft.com/office/drawing/2014/main" id="{A173AAD5-FB2B-4779-BCDA-9E1961BEB474}"/>
              </a:ext>
            </a:extLst>
          </p:cNvPr>
          <p:cNvSpPr/>
          <p:nvPr/>
        </p:nvSpPr>
        <p:spPr>
          <a:xfrm>
            <a:off x="8311931" y="675309"/>
            <a:ext cx="3624355" cy="1631216"/>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Shaving the head is important in the treatment of psychosis as it allows the patient's brain to cool, thus reducing manic symptoms associated with overheating.</a:t>
            </a:r>
            <a:endParaRPr lang="en-US" sz="2000" dirty="0"/>
          </a:p>
        </p:txBody>
      </p:sp>
      <p:sp>
        <p:nvSpPr>
          <p:cNvPr id="21" name="Rectangle 20">
            <a:extLst>
              <a:ext uri="{FF2B5EF4-FFF2-40B4-BE49-F238E27FC236}">
                <a16:creationId xmlns:a16="http://schemas.microsoft.com/office/drawing/2014/main" id="{88459E30-B741-48DD-A2C1-096755776404}"/>
              </a:ext>
            </a:extLst>
          </p:cNvPr>
          <p:cNvSpPr/>
          <p:nvPr/>
        </p:nvSpPr>
        <p:spPr>
          <a:xfrm>
            <a:off x="8339473" y="3812254"/>
            <a:ext cx="3622212" cy="707886"/>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Mice droppings are used in smelling salts to calm the nerves.</a:t>
            </a:r>
          </a:p>
        </p:txBody>
      </p:sp>
      <p:sp>
        <p:nvSpPr>
          <p:cNvPr id="14" name="Rectangle 13">
            <a:extLst>
              <a:ext uri="{FF2B5EF4-FFF2-40B4-BE49-F238E27FC236}">
                <a16:creationId xmlns:a16="http://schemas.microsoft.com/office/drawing/2014/main" id="{0E57C439-C265-4A79-B556-90788E28470A}"/>
              </a:ext>
            </a:extLst>
          </p:cNvPr>
          <p:cNvSpPr/>
          <p:nvPr/>
        </p:nvSpPr>
        <p:spPr>
          <a:xfrm>
            <a:off x="4270290" y="839630"/>
            <a:ext cx="3624355" cy="1631216"/>
          </a:xfrm>
          <a:prstGeom prst="rect">
            <a:avLst/>
          </a:prstGeom>
          <a:solidFill>
            <a:srgbClr val="FF9999"/>
          </a:solidFill>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 moving uterus, floating up into the body, causes nervous symptoms in women, such as aches, pains, fainting and paralysis.</a:t>
            </a:r>
          </a:p>
        </p:txBody>
      </p:sp>
      <p:sp>
        <p:nvSpPr>
          <p:cNvPr id="15" name="Rectangle 14">
            <a:extLst>
              <a:ext uri="{FF2B5EF4-FFF2-40B4-BE49-F238E27FC236}">
                <a16:creationId xmlns:a16="http://schemas.microsoft.com/office/drawing/2014/main" id="{B5D63950-B583-4644-A1DF-E84AEF8D06AA}"/>
              </a:ext>
            </a:extLst>
          </p:cNvPr>
          <p:cNvSpPr/>
          <p:nvPr/>
        </p:nvSpPr>
        <p:spPr>
          <a:xfrm>
            <a:off x="8311931" y="4735584"/>
            <a:ext cx="3622212" cy="1323439"/>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 severe fracture of the spine resulting in injury to the spinal cord can cause memory loss and impaired judgement.</a:t>
            </a:r>
          </a:p>
        </p:txBody>
      </p:sp>
    </p:spTree>
    <p:extLst>
      <p:ext uri="{BB962C8B-B14F-4D97-AF65-F5344CB8AC3E}">
        <p14:creationId xmlns:p14="http://schemas.microsoft.com/office/powerpoint/2010/main" val="13336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21"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2DFA69-4F5E-4513-B0A8-EA7ED57653A1}"/>
              </a:ext>
            </a:extLst>
          </p:cNvPr>
          <p:cNvSpPr/>
          <p:nvPr/>
        </p:nvSpPr>
        <p:spPr>
          <a:xfrm>
            <a:off x="0" y="148596"/>
            <a:ext cx="6096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sz="2000" dirty="0"/>
              <a:t>Electricity currents passed through the brain can reduce the symptoms of severe depression.</a:t>
            </a:r>
          </a:p>
        </p:txBody>
      </p:sp>
      <p:sp>
        <p:nvSpPr>
          <p:cNvPr id="5" name="Rectangle 4">
            <a:extLst>
              <a:ext uri="{FF2B5EF4-FFF2-40B4-BE49-F238E27FC236}">
                <a16:creationId xmlns:a16="http://schemas.microsoft.com/office/drawing/2014/main" id="{9029104C-60A6-430D-8F1F-E3B2A2637069}"/>
              </a:ext>
            </a:extLst>
          </p:cNvPr>
          <p:cNvSpPr/>
          <p:nvPr/>
        </p:nvSpPr>
        <p:spPr>
          <a:xfrm>
            <a:off x="0" y="1357910"/>
            <a:ext cx="6096001"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sz="2000" dirty="0"/>
              <a:t>Emotional shocks can be fatal.</a:t>
            </a:r>
          </a:p>
          <a:p>
            <a:endParaRPr lang="en-GB" sz="2000" dirty="0"/>
          </a:p>
        </p:txBody>
      </p:sp>
      <p:sp>
        <p:nvSpPr>
          <p:cNvPr id="6" name="Rectangle 5">
            <a:extLst>
              <a:ext uri="{FF2B5EF4-FFF2-40B4-BE49-F238E27FC236}">
                <a16:creationId xmlns:a16="http://schemas.microsoft.com/office/drawing/2014/main" id="{9ECE508D-E950-48BC-B435-C4F53EC6AA5F}"/>
              </a:ext>
            </a:extLst>
          </p:cNvPr>
          <p:cNvSpPr/>
          <p:nvPr/>
        </p:nvSpPr>
        <p:spPr>
          <a:xfrm>
            <a:off x="6254528" y="1357910"/>
            <a:ext cx="5937471"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Women have smaller brains than men</a:t>
            </a:r>
          </a:p>
          <a:p>
            <a:endParaRPr lang="en-GB" sz="2000" dirty="0"/>
          </a:p>
        </p:txBody>
      </p:sp>
      <p:sp>
        <p:nvSpPr>
          <p:cNvPr id="7" name="Rectangle 6">
            <a:extLst>
              <a:ext uri="{FF2B5EF4-FFF2-40B4-BE49-F238E27FC236}">
                <a16:creationId xmlns:a16="http://schemas.microsoft.com/office/drawing/2014/main" id="{297AADA1-CF85-4508-BCEA-9CF4EABB921F}"/>
              </a:ext>
            </a:extLst>
          </p:cNvPr>
          <p:cNvSpPr/>
          <p:nvPr/>
        </p:nvSpPr>
        <p:spPr>
          <a:xfrm>
            <a:off x="0" y="2567224"/>
            <a:ext cx="6096000"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sz="2000" dirty="0"/>
              <a:t>A moving uterus, floating up into the body, causes nervous symptoms in women, such as aches, pains, fainting and paralysis.</a:t>
            </a:r>
          </a:p>
        </p:txBody>
      </p:sp>
      <p:sp>
        <p:nvSpPr>
          <p:cNvPr id="8" name="Rectangle 7">
            <a:extLst>
              <a:ext uri="{FF2B5EF4-FFF2-40B4-BE49-F238E27FC236}">
                <a16:creationId xmlns:a16="http://schemas.microsoft.com/office/drawing/2014/main" id="{46548CD2-E3AA-4BEE-ADFE-660064C4022D}"/>
              </a:ext>
            </a:extLst>
          </p:cNvPr>
          <p:cNvSpPr/>
          <p:nvPr/>
        </p:nvSpPr>
        <p:spPr>
          <a:xfrm>
            <a:off x="6254528" y="183132"/>
            <a:ext cx="593747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Irregular periods can cause insanity in women.</a:t>
            </a:r>
          </a:p>
          <a:p>
            <a:endParaRPr lang="en-GB" sz="2000" dirty="0"/>
          </a:p>
        </p:txBody>
      </p:sp>
      <p:sp>
        <p:nvSpPr>
          <p:cNvPr id="9" name="Rectangle 8">
            <a:extLst>
              <a:ext uri="{FF2B5EF4-FFF2-40B4-BE49-F238E27FC236}">
                <a16:creationId xmlns:a16="http://schemas.microsoft.com/office/drawing/2014/main" id="{0BBD0B56-F3D3-48C1-AEB5-72667F5D03CA}"/>
              </a:ext>
            </a:extLst>
          </p:cNvPr>
          <p:cNvSpPr/>
          <p:nvPr/>
        </p:nvSpPr>
        <p:spPr>
          <a:xfrm>
            <a:off x="6254528" y="2567224"/>
            <a:ext cx="5937472"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Every part of your personality is due to a particular part of the brain. The more you have that trait, the bigger that part of the brain will be.</a:t>
            </a:r>
          </a:p>
        </p:txBody>
      </p:sp>
      <p:sp>
        <p:nvSpPr>
          <p:cNvPr id="10" name="Rectangle 9">
            <a:extLst>
              <a:ext uri="{FF2B5EF4-FFF2-40B4-BE49-F238E27FC236}">
                <a16:creationId xmlns:a16="http://schemas.microsoft.com/office/drawing/2014/main" id="{AE48A167-27D5-4D7C-BA17-DD31D6F417D1}"/>
              </a:ext>
            </a:extLst>
          </p:cNvPr>
          <p:cNvSpPr/>
          <p:nvPr/>
        </p:nvSpPr>
        <p:spPr>
          <a:xfrm>
            <a:off x="6254528" y="3990374"/>
            <a:ext cx="593747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 severe fracture of the spine resulting in injury to the spinal cord can cause memory loss and impaired judgement. 	</a:t>
            </a:r>
            <a:endParaRPr lang="en-US" sz="2000" dirty="0"/>
          </a:p>
        </p:txBody>
      </p:sp>
      <p:sp>
        <p:nvSpPr>
          <p:cNvPr id="11" name="Rectangle 10">
            <a:extLst>
              <a:ext uri="{FF2B5EF4-FFF2-40B4-BE49-F238E27FC236}">
                <a16:creationId xmlns:a16="http://schemas.microsoft.com/office/drawing/2014/main" id="{5B36F6E4-45A9-46DE-AA82-CB52CF0AEC41}"/>
              </a:ext>
            </a:extLst>
          </p:cNvPr>
          <p:cNvSpPr/>
          <p:nvPr/>
        </p:nvSpPr>
        <p:spPr>
          <a:xfrm>
            <a:off x="0" y="3990374"/>
            <a:ext cx="6096001"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sz="2000" dirty="0"/>
              <a:t>Shaving the head is important in the treatment of psychosis as it allows the patient's brain to cool, thus reducing manic symptoms associated with overheating</a:t>
            </a:r>
            <a:endParaRPr lang="en-US" sz="2000" dirty="0"/>
          </a:p>
        </p:txBody>
      </p:sp>
      <p:sp>
        <p:nvSpPr>
          <p:cNvPr id="12" name="Rectangle 11">
            <a:extLst>
              <a:ext uri="{FF2B5EF4-FFF2-40B4-BE49-F238E27FC236}">
                <a16:creationId xmlns:a16="http://schemas.microsoft.com/office/drawing/2014/main" id="{2DF4BF46-6920-4ACF-A872-D199E3BED3C9}"/>
              </a:ext>
            </a:extLst>
          </p:cNvPr>
          <p:cNvSpPr/>
          <p:nvPr/>
        </p:nvSpPr>
        <p:spPr>
          <a:xfrm>
            <a:off x="0" y="5604590"/>
            <a:ext cx="60960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 small proportion of the population can survive without an oxygen supply to the brain.</a:t>
            </a:r>
          </a:p>
        </p:txBody>
      </p:sp>
      <p:sp>
        <p:nvSpPr>
          <p:cNvPr id="13" name="Rectangle 12">
            <a:extLst>
              <a:ext uri="{FF2B5EF4-FFF2-40B4-BE49-F238E27FC236}">
                <a16:creationId xmlns:a16="http://schemas.microsoft.com/office/drawing/2014/main" id="{53139A28-4798-4C99-9D89-C1A9775E9ACF}"/>
              </a:ext>
            </a:extLst>
          </p:cNvPr>
          <p:cNvSpPr/>
          <p:nvPr/>
        </p:nvSpPr>
        <p:spPr>
          <a:xfrm>
            <a:off x="6254527" y="5604590"/>
            <a:ext cx="5937473"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Mice droppings are used in smelling salts to calm the nerves.</a:t>
            </a:r>
          </a:p>
        </p:txBody>
      </p:sp>
    </p:spTree>
    <p:extLst>
      <p:ext uri="{BB962C8B-B14F-4D97-AF65-F5344CB8AC3E}">
        <p14:creationId xmlns:p14="http://schemas.microsoft.com/office/powerpoint/2010/main" val="374494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080B8-F3ED-4610-BA0D-6963303901F9}"/>
              </a:ext>
            </a:extLst>
          </p:cNvPr>
          <p:cNvPicPr>
            <a:picLocks noChangeAspect="1"/>
          </p:cNvPicPr>
          <p:nvPr/>
        </p:nvPicPr>
        <p:blipFill rotWithShape="1">
          <a:blip r:embed="rId3"/>
          <a:srcRect l="6667" t="19879" r="12262" b="16174"/>
          <a:stretch/>
        </p:blipFill>
        <p:spPr>
          <a:xfrm>
            <a:off x="6371773" y="2931354"/>
            <a:ext cx="5357037" cy="2375661"/>
          </a:xfrm>
          <a:prstGeom prst="rect">
            <a:avLst/>
          </a:prstGeom>
        </p:spPr>
      </p:pic>
      <p:sp>
        <p:nvSpPr>
          <p:cNvPr id="5" name="Rectangle 4">
            <a:extLst>
              <a:ext uri="{FF2B5EF4-FFF2-40B4-BE49-F238E27FC236}">
                <a16:creationId xmlns:a16="http://schemas.microsoft.com/office/drawing/2014/main" id="{BA254610-502C-4250-AEB3-EF8AE5999B05}"/>
              </a:ext>
            </a:extLst>
          </p:cNvPr>
          <p:cNvSpPr/>
          <p:nvPr/>
        </p:nvSpPr>
        <p:spPr>
          <a:xfrm>
            <a:off x="6065706" y="5654273"/>
            <a:ext cx="6323707" cy="584775"/>
          </a:xfrm>
          <a:prstGeom prst="rect">
            <a:avLst/>
          </a:prstGeom>
        </p:spPr>
        <p:txBody>
          <a:bodyPr wrap="square">
            <a:spAutoFit/>
          </a:bodyPr>
          <a:lstStyle/>
          <a:p>
            <a:r>
              <a:rPr lang="en-US" sz="3200" dirty="0">
                <a:hlinkClick r:id="rId4"/>
              </a:rPr>
              <a:t>https://www.headstogether.org.uk/</a:t>
            </a:r>
            <a:endParaRPr lang="en-US" sz="3200" dirty="0"/>
          </a:p>
        </p:txBody>
      </p:sp>
      <p:sp>
        <p:nvSpPr>
          <p:cNvPr id="6" name="TextBox 5">
            <a:extLst>
              <a:ext uri="{FF2B5EF4-FFF2-40B4-BE49-F238E27FC236}">
                <a16:creationId xmlns:a16="http://schemas.microsoft.com/office/drawing/2014/main" id="{574FED67-948A-4D76-933E-099E79CB1B95}"/>
              </a:ext>
            </a:extLst>
          </p:cNvPr>
          <p:cNvSpPr txBox="1"/>
          <p:nvPr/>
        </p:nvSpPr>
        <p:spPr>
          <a:xfrm>
            <a:off x="5820229" y="275773"/>
            <a:ext cx="6120508"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a:t>Many charities today promote the idea that mental health should not be a taboo subject.</a:t>
            </a:r>
          </a:p>
          <a:p>
            <a:endParaRPr lang="en-GB" sz="2400" dirty="0"/>
          </a:p>
          <a:p>
            <a:r>
              <a:rPr lang="en-GB" sz="2400" dirty="0"/>
              <a:t>Princes William and Harry, and the Duchess of Cambridge have all spoken widely of their support for this movement.</a:t>
            </a:r>
            <a:endParaRPr lang="en-US" sz="2400" dirty="0"/>
          </a:p>
        </p:txBody>
      </p:sp>
      <p:sp>
        <p:nvSpPr>
          <p:cNvPr id="7" name="Rectangle 6">
            <a:extLst>
              <a:ext uri="{FF2B5EF4-FFF2-40B4-BE49-F238E27FC236}">
                <a16:creationId xmlns:a16="http://schemas.microsoft.com/office/drawing/2014/main" id="{FFDBBBB6-9E27-48F3-BBAB-C4D85D03E738}"/>
              </a:ext>
            </a:extLst>
          </p:cNvPr>
          <p:cNvSpPr/>
          <p:nvPr/>
        </p:nvSpPr>
        <p:spPr>
          <a:xfrm>
            <a:off x="265778" y="3587714"/>
            <a:ext cx="5554451"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t>“Through our work with young people, emergency response, homeless charities, and with veterans, we have seen time and time again that unresolved mental health problems lie at the heart of some of our greatest social challenges.” </a:t>
            </a:r>
          </a:p>
          <a:p>
            <a:endParaRPr lang="en-GB" sz="2400" b="1" dirty="0"/>
          </a:p>
          <a:p>
            <a:r>
              <a:rPr lang="en-GB" sz="2400" b="1" dirty="0" err="1"/>
              <a:t>HeadsTogether</a:t>
            </a:r>
            <a:endParaRPr lang="en-US" sz="2400" b="1" dirty="0"/>
          </a:p>
        </p:txBody>
      </p:sp>
      <p:pic>
        <p:nvPicPr>
          <p:cNvPr id="8" name="Picture 7">
            <a:extLst>
              <a:ext uri="{FF2B5EF4-FFF2-40B4-BE49-F238E27FC236}">
                <a16:creationId xmlns:a16="http://schemas.microsoft.com/office/drawing/2014/main" id="{B8467856-B8E7-4C7C-BEE0-AE3576A52DBA}"/>
              </a:ext>
            </a:extLst>
          </p:cNvPr>
          <p:cNvPicPr>
            <a:picLocks noChangeAspect="1"/>
          </p:cNvPicPr>
          <p:nvPr/>
        </p:nvPicPr>
        <p:blipFill>
          <a:blip r:embed="rId5"/>
          <a:stretch>
            <a:fillRect/>
          </a:stretch>
        </p:blipFill>
        <p:spPr>
          <a:xfrm>
            <a:off x="251263" y="275773"/>
            <a:ext cx="5377138" cy="3011685"/>
          </a:xfrm>
          <a:prstGeom prst="rect">
            <a:avLst/>
          </a:prstGeom>
        </p:spPr>
      </p:pic>
      <p:sp>
        <p:nvSpPr>
          <p:cNvPr id="9" name="Rectangle 8">
            <a:extLst>
              <a:ext uri="{FF2B5EF4-FFF2-40B4-BE49-F238E27FC236}">
                <a16:creationId xmlns:a16="http://schemas.microsoft.com/office/drawing/2014/main" id="{41E6E195-F32F-4112-BF88-B05913D4C956}"/>
              </a:ext>
            </a:extLst>
          </p:cNvPr>
          <p:cNvSpPr/>
          <p:nvPr/>
        </p:nvSpPr>
        <p:spPr>
          <a:xfrm>
            <a:off x="961592" y="3068254"/>
            <a:ext cx="5038495" cy="36933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hlinkClick r:id="rId6"/>
              </a:rPr>
              <a:t>https://www.youtube.com/watch?v=WXPx_fBJVPU</a:t>
            </a:r>
            <a:r>
              <a:rPr lang="en-US" dirty="0"/>
              <a:t> </a:t>
            </a:r>
          </a:p>
        </p:txBody>
      </p:sp>
    </p:spTree>
    <p:extLst>
      <p:ext uri="{BB962C8B-B14F-4D97-AF65-F5344CB8AC3E}">
        <p14:creationId xmlns:p14="http://schemas.microsoft.com/office/powerpoint/2010/main" val="364621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2437</Words>
  <Application>Microsoft Office PowerPoint</Application>
  <PresentationFormat>Widescreen</PresentationFormat>
  <Paragraphs>324</Paragraphs>
  <Slides>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Mind-Boggling Medical History</vt:lpstr>
      <vt:lpstr>PowerPoint Presentation</vt:lpstr>
      <vt:lpstr>PowerPoint Presentation</vt:lpstr>
      <vt:lpstr>Mind-boggling Medical History: Mind</vt:lpstr>
      <vt:lpstr>Glossary of medical terms – match up</vt:lpstr>
      <vt:lpstr>Over to you…</vt:lpstr>
      <vt:lpstr>PowerPoint Presentation</vt:lpstr>
      <vt:lpstr>PowerPoint Presentation</vt:lpstr>
      <vt:lpstr>PowerPoint Presentation</vt:lpstr>
      <vt:lpstr>PowerPoint Presentation</vt:lpstr>
      <vt:lpstr>PowerPoint Presentation</vt:lpstr>
      <vt:lpstr>Plenary</vt:lpstr>
      <vt:lpstr>PowerPoint Presentation</vt:lpstr>
      <vt:lpstr>PowerPoint Presentation</vt:lpstr>
      <vt:lpstr>PowerPoint Presentation</vt:lpstr>
      <vt:lpstr>PowerPoint Presentation</vt:lpstr>
      <vt:lpstr>Plenary</vt:lpstr>
      <vt:lpstr>Additional reading</vt:lpstr>
      <vt:lpstr>PowerPoint Presentation</vt:lpstr>
      <vt:lpstr>Resources</vt:lpstr>
      <vt:lpstr>Mind-boggling Medical History: Mind</vt:lpstr>
      <vt:lpstr>Glossary of medical terms – match 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Mind-Boggling Medical History</dc:title>
  <dc:creator>Clare Hartnett</dc:creator>
  <cp:lastModifiedBy>Clare Hartnett</cp:lastModifiedBy>
  <cp:revision>96</cp:revision>
  <dcterms:created xsi:type="dcterms:W3CDTF">2017-11-20T13:55:10Z</dcterms:created>
  <dcterms:modified xsi:type="dcterms:W3CDTF">2018-01-19T02:12:19Z</dcterms:modified>
</cp:coreProperties>
</file>