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4" r:id="rId4"/>
    <p:sldId id="258" r:id="rId5"/>
    <p:sldId id="270" r:id="rId6"/>
    <p:sldId id="259" r:id="rId7"/>
    <p:sldId id="275" r:id="rId8"/>
    <p:sldId id="285" r:id="rId9"/>
    <p:sldId id="290" r:id="rId10"/>
    <p:sldId id="294" r:id="rId11"/>
    <p:sldId id="293" r:id="rId12"/>
    <p:sldId id="292" r:id="rId13"/>
    <p:sldId id="263" r:id="rId14"/>
    <p:sldId id="291" r:id="rId15"/>
    <p:sldId id="265" r:id="rId16"/>
    <p:sldId id="262" r:id="rId17"/>
    <p:sldId id="295" r:id="rId18"/>
    <p:sldId id="296" r:id="rId19"/>
    <p:sldId id="287" r:id="rId20"/>
    <p:sldId id="26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3C2D-6B56-4327-BB7C-C4540D3BC3A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2872-2C08-45DC-96E6-F65599385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Monkey, puppy, Wild Dog, leeches, peanuts, tapeworm, pigs,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12872-2C08-45DC-96E6-F65599385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For: </a:t>
            </a:r>
          </a:p>
          <a:p>
            <a:r>
              <a:rPr lang="en-GB" dirty="0"/>
              <a:t>Moral implications – they can’t agree/give consent</a:t>
            </a:r>
          </a:p>
          <a:p>
            <a:r>
              <a:rPr lang="en-GB" dirty="0"/>
              <a:t>They feel pain</a:t>
            </a:r>
          </a:p>
          <a:p>
            <a:r>
              <a:rPr lang="en-GB" dirty="0"/>
              <a:t>We have learnt enough from animal testing</a:t>
            </a:r>
          </a:p>
          <a:p>
            <a:r>
              <a:rPr lang="en-GB" dirty="0"/>
              <a:t>Causes unnecessary pain/death</a:t>
            </a:r>
          </a:p>
          <a:p>
            <a:r>
              <a:rPr lang="en-GB" dirty="0"/>
              <a:t>Some testing is cosmetic/unnecessary </a:t>
            </a:r>
          </a:p>
          <a:p>
            <a:r>
              <a:rPr lang="en-GB" dirty="0"/>
              <a:t>etc.</a:t>
            </a:r>
          </a:p>
          <a:p>
            <a:endParaRPr lang="en-GB" dirty="0"/>
          </a:p>
          <a:p>
            <a:r>
              <a:rPr lang="en-GB" dirty="0"/>
              <a:t>Against:</a:t>
            </a:r>
          </a:p>
          <a:p>
            <a:r>
              <a:rPr lang="en-GB" dirty="0"/>
              <a:t>Huge leaps in life-saving care – e.g. cancer research</a:t>
            </a:r>
          </a:p>
          <a:p>
            <a:r>
              <a:rPr lang="en-GB" dirty="0"/>
              <a:t>Can save human lives</a:t>
            </a:r>
          </a:p>
          <a:p>
            <a:r>
              <a:rPr lang="en-GB" dirty="0"/>
              <a:t>Some do not harm the animals – e.g. leeches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12872-2C08-45DC-96E6-F65599385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2159-09C2-4BC4-9914-E6EB72BD5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31D80-FC8A-4841-8902-C78A82917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9EB21-B271-4D42-AC6B-06AF569A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DEAB-A23C-4771-ABFF-3F9204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FF70-6EE8-45D3-8D75-CFEF6B4E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7479-5DFA-4805-8D7F-A58D7B64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0FA47-0CBD-458A-BF89-90B27E5F5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3376-4D74-472B-8A0D-68CD4EC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5A7B-911F-4DE9-B821-C266487C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DE91-91D1-4380-A86C-13696747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B7E16-CC10-4502-83F7-50876C4A2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F6FE2-C00F-4EE9-872B-C9E55F08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280E-1D1C-4539-9F0A-6BD0C2F2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92A6F-176D-4F9D-89F2-02A215FD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8CAD-A463-443D-B7FB-796255D8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DA84-C095-48F7-B6C1-76D0C98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3A1E-6D85-46A8-9AC6-F87795CC6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73C2-5B2B-4747-9CEB-E876BE0A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B7BF9-38BB-4A54-92EC-5D6EE4CF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5264-B957-4B0E-8717-F82BF88D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E66D-0E8D-41D9-8E6F-58B74A3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8510-3825-484D-9CA3-4FF02304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71A3-5DF7-4FEA-A4CA-1F66075C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DD96-B74E-43C2-9668-A53580E4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975C4-3842-401E-B038-719C7F97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749A-DEC0-4B85-9623-95F2A0EB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B3274-1E29-42B1-90A2-1A7495B26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E9183-4AFB-458C-8E7C-E806FB9E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4641-F4D4-4397-8218-00C53FCB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384C-AA81-45D0-94AF-58699088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5C32-DA79-441D-B898-4C0710DC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4CC4-C5A3-4057-BE64-EE530E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B9FEB-D961-4923-B14A-CF147103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11FDB-F63F-4DB9-AF58-06953D919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77DA9-A9E7-4AB0-ABC6-7D3B3280A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71056-908C-4118-8FCB-18279256B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1BCDD-4970-4C43-A42C-EA23BE9B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263E9-5594-4836-A403-0DA182F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3F387-E9BC-49E6-95AB-EF80E14B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3CC6-B057-4324-B72A-298B4D0F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1D247-9715-4DE2-A5E1-07DE6803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65EC0-2AB2-4767-A705-799DE8C0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29793-9CB1-4BD6-A35F-2925861F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2D07C-FBB4-4939-87EA-840A5545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DDBBF-A06B-4D45-910E-C8805A62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A6803-7EAA-42C9-B37A-B9330DC3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AE3F-5C3F-4208-A4AF-4D3008A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A50F0-439E-4DC2-ABBC-0BB760D5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94061-125B-4108-B1B3-242EA54A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A9098-75CA-4EED-A8CE-4184CB3D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84FC2-6E62-4742-9201-7500322E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841C0-3A37-47AC-97BB-EE4F4FDE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8EA-BB22-4732-BAA0-D6D1555A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FC06B-2B66-43DB-AAE1-D1F23A34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B1C1-494E-467B-8D11-2FF46DA5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F4FC6-0F35-4DEE-B4B2-510C33FC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AEBE4-4513-4C9D-AD28-6A21D794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4C075-F06A-4E69-B548-3E7A4FC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2DBAB-5594-49B0-AEA5-287B7872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5EC60-D6F1-4146-B6DD-884EE1BA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C181-9983-43A0-AD3C-E11F7619C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1BC7-CDAC-4271-A04F-90328A7820C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1C4A-DF14-45EA-B04F-3D989896E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7DF3-9AA0-42A1-B1A1-E7EB1CBD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netlinks.com/science-news/science-updates/modern-leeching/" TargetMode="External"/><Relationship Id="rId2" Type="http://schemas.openxmlformats.org/officeDocument/2006/relationships/hyperlink" Target="http://news.bbc.co.uk/1/hi/health/3858087.s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ueltyfreeinternational.org/why-we-do-it/facts-and-figures-animal-testing" TargetMode="External"/><Relationship Id="rId5" Type="http://schemas.openxmlformats.org/officeDocument/2006/relationships/hyperlink" Target="http://www.bbc.co.uk/ethics/animals/using/experiments_1.shtml" TargetMode="External"/><Relationship Id="rId4" Type="http://schemas.openxmlformats.org/officeDocument/2006/relationships/hyperlink" Target="https://www.theguardian.com/science/2015/apr/18/animal-lives-wasted-in-drugs-safety-test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46AC-B527-4BFC-A032-76C0657C0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Mind-Boggling Medical History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31AB1-934B-45ED-82D8-146189BEF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Animals – GCSE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8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E68B-4C9F-4D3D-8623-9EE730E5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Plenary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785C-3C72-4F93-B13E-A1F8CE9E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939" cy="4351338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Answer the quick questionnaire honestly.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Which fact surprised you the most and why? Write your answer on a post-it note.</a:t>
            </a:r>
            <a:endParaRPr lang="en-US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21560-148A-4E58-9CCA-C53E63FDB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21822" r="43587" b="11285"/>
          <a:stretch/>
        </p:blipFill>
        <p:spPr>
          <a:xfrm>
            <a:off x="6003233" y="1538701"/>
            <a:ext cx="4581939" cy="51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FC06B-5E95-4426-838C-75ED0A5B4FCC}"/>
              </a:ext>
            </a:extLst>
          </p:cNvPr>
          <p:cNvSpPr txBox="1"/>
          <p:nvPr/>
        </p:nvSpPr>
        <p:spPr>
          <a:xfrm>
            <a:off x="5448886" y="2729132"/>
            <a:ext cx="1589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245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25B22-1DE4-4FF6-B329-4CFFB179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8" y="182880"/>
            <a:ext cx="3892061" cy="5838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216FF5-A561-4A91-9DBD-8E0468C57F8D}"/>
              </a:ext>
            </a:extLst>
          </p:cNvPr>
          <p:cNvSpPr/>
          <p:nvPr/>
        </p:nvSpPr>
        <p:spPr>
          <a:xfrm>
            <a:off x="227427" y="5474791"/>
            <a:ext cx="381436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u="sng" dirty="0"/>
              <a:t>Source A</a:t>
            </a:r>
          </a:p>
          <a:p>
            <a:r>
              <a:rPr lang="en-GB" sz="1600" dirty="0"/>
              <a:t>A medical practitioner administers leeches to a patient. Colour lithograph after L. </a:t>
            </a:r>
            <a:r>
              <a:rPr lang="en-GB" sz="1600" dirty="0" err="1"/>
              <a:t>Boilly</a:t>
            </a:r>
            <a:r>
              <a:rPr lang="en-GB" sz="1600" dirty="0"/>
              <a:t>, 1827.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504EC-4F3F-495E-86CA-D11E601AB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52" y="182880"/>
            <a:ext cx="4271331" cy="618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9BD708-186D-424A-A5AE-4E2F9FA2E521}"/>
              </a:ext>
            </a:extLst>
          </p:cNvPr>
          <p:cNvSpPr/>
          <p:nvPr/>
        </p:nvSpPr>
        <p:spPr>
          <a:xfrm>
            <a:off x="5352021" y="-6639"/>
            <a:ext cx="239616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u="sng" dirty="0"/>
              <a:t>Source B</a:t>
            </a:r>
          </a:p>
          <a:p>
            <a:r>
              <a:rPr lang="en-GB" sz="1600" dirty="0"/>
              <a:t>Misunderstanding between a doctor and his working-class patient, who has swallowed the leeches he prescribed. Wood engraving by G. Du Maurier, 1877.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10C15-F336-4253-9500-C8D9CC273FB8}"/>
              </a:ext>
            </a:extLst>
          </p:cNvPr>
          <p:cNvSpPr txBox="1"/>
          <p:nvPr/>
        </p:nvSpPr>
        <p:spPr>
          <a:xfrm>
            <a:off x="4530692" y="2184140"/>
            <a:ext cx="2812643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Task: </a:t>
            </a:r>
          </a:p>
          <a:p>
            <a:r>
              <a:rPr lang="en-GB" sz="2400" dirty="0"/>
              <a:t>Explain the use of leeches in medical history, refer to both sources.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903FC-76CA-4FDA-B7B3-65519AEB874C}"/>
              </a:ext>
            </a:extLst>
          </p:cNvPr>
          <p:cNvSpPr/>
          <p:nvPr/>
        </p:nvSpPr>
        <p:spPr>
          <a:xfrm>
            <a:off x="4545454" y="4312651"/>
            <a:ext cx="279788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Challenge: </a:t>
            </a:r>
          </a:p>
          <a:p>
            <a:r>
              <a:rPr lang="en-GB" sz="2400" dirty="0"/>
              <a:t>Why do some medical treatments, like using leeches, come back into usage? Discuss.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23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E68B-4C9F-4D3D-8623-9EE730E5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Plenary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785C-3C72-4F93-B13E-A1F8CE9E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939" cy="4351338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Answer the quick questionnaire honestly.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Which fact surprised you the most and why? Write your answer on a post-it note.</a:t>
            </a:r>
            <a:endParaRPr lang="en-US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21560-148A-4E58-9CCA-C53E63FDB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21822" r="43587" b="11285"/>
          <a:stretch/>
        </p:blipFill>
        <p:spPr>
          <a:xfrm>
            <a:off x="6003233" y="1538701"/>
            <a:ext cx="4581939" cy="51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49AF-5AC5-4E27-BF45-12D34A36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</p:spPr>
        <p:txBody>
          <a:bodyPr/>
          <a:lstStyle/>
          <a:p>
            <a:r>
              <a:rPr lang="en-GB" dirty="0"/>
              <a:t>Additional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387B-489F-49F8-86D5-DAF205B0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4905"/>
            <a:ext cx="10641037" cy="464233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http://news.bbc.co.uk/1/hi/health/3858087.stm</a:t>
            </a:r>
            <a:r>
              <a:rPr lang="en-US" dirty="0"/>
              <a:t> - Leeches in modern medicine</a:t>
            </a:r>
          </a:p>
          <a:p>
            <a:r>
              <a:rPr lang="en-US" dirty="0">
                <a:hlinkClick r:id="rId3"/>
              </a:rPr>
              <a:t>http://sciencenetlinks.com/science-news/science-updates/modern-leeching/</a:t>
            </a:r>
            <a:r>
              <a:rPr lang="en-US" dirty="0"/>
              <a:t> </a:t>
            </a:r>
            <a:endParaRPr lang="en-GB" dirty="0"/>
          </a:p>
          <a:p>
            <a:r>
              <a:rPr lang="en-US" dirty="0">
                <a:hlinkClick r:id="rId4"/>
              </a:rPr>
              <a:t>https://www.theguardian.com/science/2015/apr/18/animal-lives-wasted-in-drugs-safety-tests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http://www.bbc.co.uk/ethics/animals/using/experiments_1.shtml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https://www.crueltyfreeinternational.org/why-we-do-it/facts-and-figures-animal-testing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4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7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AA65-C01A-4BEC-B30A-AA715D66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2766218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56" y="137392"/>
            <a:ext cx="7616688" cy="602284"/>
          </a:xfrm>
        </p:spPr>
        <p:txBody>
          <a:bodyPr>
            <a:noAutofit/>
          </a:bodyPr>
          <a:lstStyle/>
          <a:p>
            <a:r>
              <a:rPr lang="en-GB" sz="3200" u="sng" dirty="0"/>
              <a:t>Mind-boggling Medical History: Animals</a:t>
            </a:r>
            <a:endParaRPr lang="en-US" sz="32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DACC6-AE5C-4AFB-B7A0-F614803D2E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373" y="852115"/>
          <a:ext cx="3816627" cy="546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Infect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Laboratory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Nut allergy sufferers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Leeches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Soft tissue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Detaching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Reconstructive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Maggots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Wild Dogs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Tranquilizers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Therapeutically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B25704-6949-42F3-BB28-0B3680F1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40508"/>
              </p:ext>
            </p:extLst>
          </p:nvPr>
        </p:nvGraphicFramePr>
        <p:xfrm>
          <a:off x="5433393" y="856091"/>
          <a:ext cx="6652590" cy="54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590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unfasten, or disconnect something, and remove it.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38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Someone who has a (possibly life threatening) allergy to nuts/peanuts.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 tissues that are not hardened, e.g. blood vessels, skin, muscles,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contagious and fatal disease found in dogs, causing madness and convulsions.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room or building equipped for scientific experiments or research.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wild member of the dog family, usually found in Africa, India or Australia.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Affect with a harmful or disease-causing organism.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discover, or identify, the presence of something.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 worm that feeds off its host, lives in the intestines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with suckers at both ends. Many species are bloodsucking parasites.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Relating to the healing of a disease/ailment.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medical drug taken to reduce anxiety, e.g. sedative.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Rebuilding something after it has been damaged or destroyed.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soft-bodied larva of a fly or other insect, found in decaying matter.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CB486-0E35-4F9F-A1F3-EECBE58542A9}"/>
              </a:ext>
            </a:extLst>
          </p:cNvPr>
          <p:cNvCxnSpPr>
            <a:cxnSpLocks/>
          </p:cNvCxnSpPr>
          <p:nvPr/>
        </p:nvCxnSpPr>
        <p:spPr>
          <a:xfrm>
            <a:off x="4208585" y="5087815"/>
            <a:ext cx="1524000" cy="738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D9B29B7-14F0-4A0D-8516-342122A53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23817"/>
              </p:ext>
            </p:extLst>
          </p:nvPr>
        </p:nvGraphicFramePr>
        <p:xfrm>
          <a:off x="5433393" y="856091"/>
          <a:ext cx="6652590" cy="54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590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unfasten, or disconnect something, and remove it.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38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Someone who has a (possibly life threatening) allergy to nuts/peanuts.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 tissues that are not hardened, e.g. blood vessels, skin, muscles,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contagious and fatal disease found in dogs, causing madness and convulsions.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room or building equipped for scientific experiments or research.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wild member of the dog family, usually found in Africa, India or Australia.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Affect with a harmful or disease-causing organism.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discover, or identify, the presence of something.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 worm that feeds off its host, lives in the intestines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with suckers at both ends. Many species are bloodsucking parasites.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Relating to the healing of a disease/ailment.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medical drug taken to reduce anxiety, e.g. sedative.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Rebuilding something after it has been damaged or destroyed.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soft-bodied larva of a fly or other insect, found in decaying matter.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DACC6-AE5C-4AFB-B7A0-F614803D2E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373" y="852115"/>
          <a:ext cx="3816627" cy="546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Infect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Laboratory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Nut allergy sufferers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Leeches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Soft tissue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Detaching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Reconstructive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Maggots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Wild Dogs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Tranquilizers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Therapeutically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CB486-0E35-4F9F-A1F3-EECBE58542A9}"/>
              </a:ext>
            </a:extLst>
          </p:cNvPr>
          <p:cNvCxnSpPr>
            <a:cxnSpLocks/>
          </p:cNvCxnSpPr>
          <p:nvPr/>
        </p:nvCxnSpPr>
        <p:spPr>
          <a:xfrm>
            <a:off x="4256651" y="5393635"/>
            <a:ext cx="1558983" cy="767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E7431D-99E5-4E04-99C3-98AE3221B316}"/>
              </a:ext>
            </a:extLst>
          </p:cNvPr>
          <p:cNvCxnSpPr>
            <a:cxnSpLocks/>
          </p:cNvCxnSpPr>
          <p:nvPr/>
        </p:nvCxnSpPr>
        <p:spPr>
          <a:xfrm flipV="1">
            <a:off x="4212437" y="3091392"/>
            <a:ext cx="1413111" cy="1687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1C070C-BA8B-43A4-B6D6-C8EEB9119D1C}"/>
              </a:ext>
            </a:extLst>
          </p:cNvPr>
          <p:cNvCxnSpPr>
            <a:cxnSpLocks/>
          </p:cNvCxnSpPr>
          <p:nvPr/>
        </p:nvCxnSpPr>
        <p:spPr>
          <a:xfrm flipV="1">
            <a:off x="4323181" y="4840311"/>
            <a:ext cx="1391211" cy="1388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76F74D-2B2B-4F16-8086-7681B91F2C68}"/>
              </a:ext>
            </a:extLst>
          </p:cNvPr>
          <p:cNvCxnSpPr>
            <a:cxnSpLocks/>
          </p:cNvCxnSpPr>
          <p:nvPr/>
        </p:nvCxnSpPr>
        <p:spPr>
          <a:xfrm flipV="1">
            <a:off x="4302840" y="5021543"/>
            <a:ext cx="1523343" cy="827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26C81-CB90-4BD3-B5FF-F04D1A7A1784}"/>
              </a:ext>
            </a:extLst>
          </p:cNvPr>
          <p:cNvCxnSpPr>
            <a:cxnSpLocks/>
          </p:cNvCxnSpPr>
          <p:nvPr/>
        </p:nvCxnSpPr>
        <p:spPr>
          <a:xfrm>
            <a:off x="4383315" y="1311359"/>
            <a:ext cx="1432319" cy="2146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A14D99-4107-45D2-A152-FFFA22382ED4}"/>
              </a:ext>
            </a:extLst>
          </p:cNvPr>
          <p:cNvCxnSpPr>
            <a:cxnSpLocks/>
          </p:cNvCxnSpPr>
          <p:nvPr/>
        </p:nvCxnSpPr>
        <p:spPr>
          <a:xfrm>
            <a:off x="4267200" y="5076838"/>
            <a:ext cx="1408032" cy="66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CFD0A-2371-4F73-9485-B2327CB6F42A}"/>
              </a:ext>
            </a:extLst>
          </p:cNvPr>
          <p:cNvCxnSpPr>
            <a:cxnSpLocks/>
          </p:cNvCxnSpPr>
          <p:nvPr/>
        </p:nvCxnSpPr>
        <p:spPr>
          <a:xfrm flipV="1">
            <a:off x="4212437" y="2342165"/>
            <a:ext cx="1395547" cy="2089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FF49D-9267-4E63-88D9-028AE4083921}"/>
              </a:ext>
            </a:extLst>
          </p:cNvPr>
          <p:cNvCxnSpPr>
            <a:cxnSpLocks/>
          </p:cNvCxnSpPr>
          <p:nvPr/>
        </p:nvCxnSpPr>
        <p:spPr>
          <a:xfrm>
            <a:off x="4246102" y="3781292"/>
            <a:ext cx="1457741" cy="17479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484584-A9B4-4E7D-A507-59BCA8A2056A}"/>
              </a:ext>
            </a:extLst>
          </p:cNvPr>
          <p:cNvCxnSpPr>
            <a:cxnSpLocks/>
          </p:cNvCxnSpPr>
          <p:nvPr/>
        </p:nvCxnSpPr>
        <p:spPr>
          <a:xfrm flipV="1">
            <a:off x="4301987" y="1311359"/>
            <a:ext cx="1794013" cy="2108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054B0E-8298-4211-AC91-F62ED602FEF7}"/>
              </a:ext>
            </a:extLst>
          </p:cNvPr>
          <p:cNvCxnSpPr>
            <a:cxnSpLocks/>
          </p:cNvCxnSpPr>
          <p:nvPr/>
        </p:nvCxnSpPr>
        <p:spPr>
          <a:xfrm flipV="1">
            <a:off x="4330148" y="2038785"/>
            <a:ext cx="1352501" cy="1082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4693C5-AE8E-480D-BA4F-D875EB5D0B7A}"/>
              </a:ext>
            </a:extLst>
          </p:cNvPr>
          <p:cNvCxnSpPr>
            <a:cxnSpLocks/>
          </p:cNvCxnSpPr>
          <p:nvPr/>
        </p:nvCxnSpPr>
        <p:spPr>
          <a:xfrm>
            <a:off x="4316067" y="2681097"/>
            <a:ext cx="1211131" cy="1768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6D7CF3-5D3F-4965-AB84-0D53CDC45A9C}"/>
              </a:ext>
            </a:extLst>
          </p:cNvPr>
          <p:cNvCxnSpPr>
            <a:cxnSpLocks/>
          </p:cNvCxnSpPr>
          <p:nvPr/>
        </p:nvCxnSpPr>
        <p:spPr>
          <a:xfrm flipV="1">
            <a:off x="4267200" y="1706882"/>
            <a:ext cx="1358348" cy="663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5A1810-436B-4CBB-B038-1E444B59ACAB}"/>
              </a:ext>
            </a:extLst>
          </p:cNvPr>
          <p:cNvCxnSpPr>
            <a:cxnSpLocks/>
          </p:cNvCxnSpPr>
          <p:nvPr/>
        </p:nvCxnSpPr>
        <p:spPr>
          <a:xfrm>
            <a:off x="4330148" y="2043134"/>
            <a:ext cx="1345084" cy="174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0A977E-204E-4BBC-8CA8-D5334A9EF3D7}"/>
              </a:ext>
            </a:extLst>
          </p:cNvPr>
          <p:cNvCxnSpPr>
            <a:cxnSpLocks/>
          </p:cNvCxnSpPr>
          <p:nvPr/>
        </p:nvCxnSpPr>
        <p:spPr>
          <a:xfrm>
            <a:off x="4267200" y="1677006"/>
            <a:ext cx="1548434" cy="1116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01FC4BB8-A722-49C7-90EA-188B03354EDB}"/>
              </a:ext>
            </a:extLst>
          </p:cNvPr>
          <p:cNvSpPr txBox="1">
            <a:spLocks/>
          </p:cNvSpPr>
          <p:nvPr/>
        </p:nvSpPr>
        <p:spPr>
          <a:xfrm>
            <a:off x="1391478" y="81129"/>
            <a:ext cx="10190922" cy="634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u="sng"/>
              <a:t>Glossary of medical terms – Answers!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038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EA2AAC-FFE4-4588-9B15-98A83F41D1E7}"/>
              </a:ext>
            </a:extLst>
          </p:cNvPr>
          <p:cNvSpPr/>
          <p:nvPr/>
        </p:nvSpPr>
        <p:spPr>
          <a:xfrm>
            <a:off x="0" y="2232185"/>
            <a:ext cx="58099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Maggots are used in hospitals to clean infected wounds.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EF1-1EAD-481C-ADF3-0A8710805BCE}"/>
              </a:ext>
            </a:extLst>
          </p:cNvPr>
          <p:cNvSpPr/>
          <p:nvPr/>
        </p:nvSpPr>
        <p:spPr>
          <a:xfrm>
            <a:off x="5953991" y="3484305"/>
            <a:ext cx="61020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Leeches are used to prevent soft tissue from detaching from the face in reconstructive facial surgery.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BC3BA-9471-47BB-B933-873C8DE03B62}"/>
              </a:ext>
            </a:extLst>
          </p:cNvPr>
          <p:cNvSpPr/>
          <p:nvPr/>
        </p:nvSpPr>
        <p:spPr>
          <a:xfrm>
            <a:off x="0" y="3484305"/>
            <a:ext cx="58099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Rabies is a mental condition caused by fear of wild dogs.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546BC-F4C3-4024-A2D8-03E6C922EAF2}"/>
              </a:ext>
            </a:extLst>
          </p:cNvPr>
          <p:cNvSpPr/>
          <p:nvPr/>
        </p:nvSpPr>
        <p:spPr>
          <a:xfrm>
            <a:off x="5971416" y="1160456"/>
            <a:ext cx="60672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If a pregnant woman is scared by a wild dog it may cause her child to be born with excess hair.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4942F-1531-4888-AB71-07D5E900A06F}"/>
              </a:ext>
            </a:extLst>
          </p:cNvPr>
          <p:cNvSpPr/>
          <p:nvPr/>
        </p:nvSpPr>
        <p:spPr>
          <a:xfrm>
            <a:off x="5971416" y="2224307"/>
            <a:ext cx="60672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Tapeworms can be used to deliver tranquilizers speedily into the body.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5A2A8C-B1B7-47DF-9401-434A1647A440}"/>
              </a:ext>
            </a:extLst>
          </p:cNvPr>
          <p:cNvSpPr/>
          <p:nvPr/>
        </p:nvSpPr>
        <p:spPr>
          <a:xfrm>
            <a:off x="0" y="4736425"/>
            <a:ext cx="580995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Pig valves are commonly used in heart valve replacement due to the colour of the tissue. The pink-tinged valve is less likely to be rejected due to the similarity to human valves.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F211-2906-4F16-8226-7C7355B42B1A}"/>
              </a:ext>
            </a:extLst>
          </p:cNvPr>
          <p:cNvSpPr/>
          <p:nvPr/>
        </p:nvSpPr>
        <p:spPr>
          <a:xfrm>
            <a:off x="1" y="1160456"/>
            <a:ext cx="58099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Humans can be infected with </a:t>
            </a:r>
            <a:r>
              <a:rPr lang="en-GB" sz="2000" dirty="0" err="1"/>
              <a:t>monkeypox</a:t>
            </a:r>
            <a:r>
              <a:rPr lang="en-GB" sz="2000" dirty="0"/>
              <a:t>, a disease first discovered in laboratory monkeys.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4C9FB-30E7-42ED-B4C1-595F23E2D6F1}"/>
              </a:ext>
            </a:extLst>
          </p:cNvPr>
          <p:cNvSpPr/>
          <p:nvPr/>
        </p:nvSpPr>
        <p:spPr>
          <a:xfrm>
            <a:off x="5936566" y="0"/>
            <a:ext cx="61369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Cats are used therapeutically to detect cancerous growths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44A01-45FC-4279-9AAF-42887045D0FF}"/>
              </a:ext>
            </a:extLst>
          </p:cNvPr>
          <p:cNvSpPr/>
          <p:nvPr/>
        </p:nvSpPr>
        <p:spPr>
          <a:xfrm>
            <a:off x="5971416" y="4744303"/>
            <a:ext cx="608465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Pregnancy can be detected by injecting a woman’s urine into a frog or toad.</a:t>
            </a:r>
          </a:p>
          <a:p>
            <a:endParaRPr lang="en-GB" sz="2000" dirty="0"/>
          </a:p>
          <a:p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BE3D9-1422-4F3B-8F59-3CF75E2BF292}"/>
              </a:ext>
            </a:extLst>
          </p:cNvPr>
          <p:cNvSpPr/>
          <p:nvPr/>
        </p:nvSpPr>
        <p:spPr>
          <a:xfrm>
            <a:off x="0" y="0"/>
            <a:ext cx="58099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Pregnancy can be detected by injecting a woman’s urine into a frog or toad.</a:t>
            </a:r>
          </a:p>
        </p:txBody>
      </p:sp>
    </p:spTree>
    <p:extLst>
      <p:ext uri="{BB962C8B-B14F-4D97-AF65-F5344CB8AC3E}">
        <p14:creationId xmlns:p14="http://schemas.microsoft.com/office/powerpoint/2010/main" val="2979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217A4-8F5A-4A43-A59B-41BAEBEA6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82568"/>
              </p:ext>
            </p:extLst>
          </p:nvPr>
        </p:nvGraphicFramePr>
        <p:xfrm>
          <a:off x="-1" y="1"/>
          <a:ext cx="12191998" cy="6370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5614">
                  <a:extLst>
                    <a:ext uri="{9D8B030D-6E8A-4147-A177-3AD203B41FA5}">
                      <a16:colId xmlns:a16="http://schemas.microsoft.com/office/drawing/2014/main" val="1955965439"/>
                    </a:ext>
                  </a:extLst>
                </a:gridCol>
                <a:gridCol w="1592097">
                  <a:extLst>
                    <a:ext uri="{9D8B030D-6E8A-4147-A177-3AD203B41FA5}">
                      <a16:colId xmlns:a16="http://schemas.microsoft.com/office/drawing/2014/main" val="1304278601"/>
                    </a:ext>
                  </a:extLst>
                </a:gridCol>
                <a:gridCol w="5311943">
                  <a:extLst>
                    <a:ext uri="{9D8B030D-6E8A-4147-A177-3AD203B41FA5}">
                      <a16:colId xmlns:a16="http://schemas.microsoft.com/office/drawing/2014/main" val="3037580503"/>
                    </a:ext>
                  </a:extLst>
                </a:gridCol>
                <a:gridCol w="1123975">
                  <a:extLst>
                    <a:ext uri="{9D8B030D-6E8A-4147-A177-3AD203B41FA5}">
                      <a16:colId xmlns:a16="http://schemas.microsoft.com/office/drawing/2014/main" val="996713902"/>
                    </a:ext>
                  </a:extLst>
                </a:gridCol>
                <a:gridCol w="3578369">
                  <a:extLst>
                    <a:ext uri="{9D8B030D-6E8A-4147-A177-3AD203B41FA5}">
                      <a16:colId xmlns:a16="http://schemas.microsoft.com/office/drawing/2014/main" val="3844203618"/>
                    </a:ext>
                  </a:extLst>
                </a:gridCol>
              </a:tblGrid>
              <a:tr h="45773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Timings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Extension(s)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1432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Do now / starter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Match up the medical term to the definition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Challenge: What could connect all of these images?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11847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 do (explain)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Mind-boggling medical history – sorting the treatments into ‘Present’, ‘Past’ and completely ‘fictional’.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7522"/>
                  </a:ext>
                </a:extLst>
              </a:tr>
              <a:tr h="1349544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 do (paired/group/whole class)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Your choice: can be printed and sorted in pairs/small groups, or on the board and discussed as a class.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10-15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Challenge: </a:t>
                      </a:r>
                      <a:r>
                        <a:rPr lang="en-GB" sz="1400" dirty="0"/>
                        <a:t>students must justify their response(s) with logic and/or prior knowledge (e.g. I believe this is current practice because I read about someone with… or, this seems logically sound because garlic is supposed to be good for you, etc.)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51775"/>
                  </a:ext>
                </a:extLst>
              </a:tr>
              <a:tr h="719757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 do (discussion)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Teacher reads the information as each statement is revealed to be current, disproved or fictional – giving time for students to respond/query any that surprise them.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10-15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03168"/>
                  </a:ext>
                </a:extLst>
              </a:tr>
              <a:tr h="908274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  <a:p>
                      <a:r>
                        <a:rPr lang="en-GB" sz="1400" b="1" u="sng" dirty="0"/>
                        <a:t>OR</a:t>
                      </a:r>
                      <a:endParaRPr lang="en-US" sz="1400" b="1" u="sn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 do (task – think, pair, share followed by evaluative essay)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Debate topic of animal testing for medical purposes, to discuss and use statistics to then complete an evaluative, balanced essay (could be completed as a homework) 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5, 20 (25)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29077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 do (task – look at the 2 sources and explain)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Use the 2 sources to explain the use of leeches in medical history. 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Challenge: Why do some medical treatments, like using leeches, come back into usage? Discuss.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67333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Plenary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complete the questionnaire and write down which fact surprised them the most and why.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128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39EB1C-AD99-4232-8BE2-F058D9AC8B7D}"/>
              </a:ext>
            </a:extLst>
          </p:cNvPr>
          <p:cNvSpPr txBox="1"/>
          <p:nvPr/>
        </p:nvSpPr>
        <p:spPr>
          <a:xfrm>
            <a:off x="8447542" y="3302391"/>
            <a:ext cx="340683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Timings are flexible where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mins – 1, 2, 3,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mins – 1, 2, 3, 4, 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mins –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1, 2, 3, 4, 5, 7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70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C21F9A-31E7-4505-801C-872D8AC9E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11491"/>
              </p:ext>
            </p:extLst>
          </p:nvPr>
        </p:nvGraphicFramePr>
        <p:xfrm>
          <a:off x="44450" y="54233"/>
          <a:ext cx="12147549" cy="6803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9183">
                  <a:extLst>
                    <a:ext uri="{9D8B030D-6E8A-4147-A177-3AD203B41FA5}">
                      <a16:colId xmlns:a16="http://schemas.microsoft.com/office/drawing/2014/main" val="193101630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val="424618092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val="268953918"/>
                    </a:ext>
                  </a:extLst>
                </a:gridCol>
              </a:tblGrid>
              <a:tr h="5464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Fictional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62876"/>
                  </a:ext>
                </a:extLst>
              </a:tr>
              <a:tr h="62573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5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5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E6A3-EBDE-433F-B9A9-11C96D65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5897216" cy="67586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u="sng" dirty="0"/>
              <a:t>Mind Boggling Medicine Questionnaire </a:t>
            </a:r>
          </a:p>
          <a:p>
            <a:pPr marL="0" indent="0">
              <a:buNone/>
            </a:pPr>
            <a:r>
              <a:rPr lang="en-GB" sz="1400" b="1" dirty="0"/>
              <a:t>1. How easy was it to understand the game’s instructions? </a:t>
            </a:r>
          </a:p>
          <a:p>
            <a:pPr marL="0" indent="0">
              <a:buNone/>
            </a:pPr>
            <a:r>
              <a:rPr lang="en-GB" sz="1400" dirty="0"/>
              <a:t>Very Hard	   Hard	Average	   Easy	  Very Easy</a:t>
            </a: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2. How easy did you find the questions? </a:t>
            </a:r>
          </a:p>
          <a:p>
            <a:pPr marL="0" indent="0">
              <a:buNone/>
            </a:pPr>
            <a:r>
              <a:rPr lang="en-GB" sz="1400" dirty="0"/>
              <a:t>Very Hard	  Hard	Average	   Easy	Very Easy</a:t>
            </a:r>
          </a:p>
          <a:p>
            <a:pPr marL="0" indent="0">
              <a:buNone/>
            </a:pPr>
            <a:r>
              <a:rPr lang="en-GB" sz="1400" b="1" dirty="0"/>
              <a:t>3. How would you describe the experience of playing the game? You can circle as many of the words as you like. 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4. How would you describe the language used in the game? Please select one word. </a:t>
            </a:r>
          </a:p>
          <a:p>
            <a:pPr marL="0" indent="0">
              <a:buNone/>
            </a:pPr>
            <a:r>
              <a:rPr lang="en-GB" sz="1400" dirty="0"/>
              <a:t>Confusing	   Academic	         Clear	    Engaging	      Simplistic     </a:t>
            </a:r>
          </a:p>
          <a:p>
            <a:pPr marL="0" indent="0">
              <a:buNone/>
            </a:pPr>
            <a:r>
              <a:rPr lang="en-GB" sz="1400" dirty="0"/>
              <a:t> Other (Please specify here):</a:t>
            </a:r>
          </a:p>
          <a:p>
            <a:pPr marL="0" indent="0">
              <a:buNone/>
            </a:pPr>
            <a:r>
              <a:rPr lang="en-GB" sz="1400" b="1" dirty="0"/>
              <a:t>5. What did you like most about the game?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6. What didn’t you like about the game?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7. Would this game appeal to you?  Y / N</a:t>
            </a:r>
            <a:r>
              <a:rPr lang="en-GB" sz="1400" dirty="0"/>
              <a:t>			</a:t>
            </a:r>
            <a:endParaRPr lang="en-US" sz="1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A5CB04-70F8-4D2F-8E53-E853F660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09369"/>
              </p:ext>
            </p:extLst>
          </p:nvPr>
        </p:nvGraphicFramePr>
        <p:xfrm>
          <a:off x="242957" y="2194582"/>
          <a:ext cx="5411304" cy="12344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2826">
                  <a:extLst>
                    <a:ext uri="{9D8B030D-6E8A-4147-A177-3AD203B41FA5}">
                      <a16:colId xmlns:a16="http://schemas.microsoft.com/office/drawing/2014/main" val="4280252162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3085837229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154414071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1950045837"/>
                    </a:ext>
                  </a:extLst>
                </a:gridCol>
              </a:tblGrid>
              <a:tr h="3780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Entertaining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Boring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Educational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Confusing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05007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Upsetting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Fun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Uncomfortable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Engaging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33189"/>
                  </a:ext>
                </a:extLst>
              </a:tr>
              <a:tr h="43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Fascinating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Patronising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Inclusive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Unoriginal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3865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A56FC0-3CD5-495A-B61F-955B9597DB3E}"/>
              </a:ext>
            </a:extLst>
          </p:cNvPr>
          <p:cNvSpPr txBox="1">
            <a:spLocks/>
          </p:cNvSpPr>
          <p:nvPr/>
        </p:nvSpPr>
        <p:spPr>
          <a:xfrm>
            <a:off x="6051827" y="0"/>
            <a:ext cx="5897216" cy="675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/>
              <a:t>Mind Boggling Medicine Questionnaire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1. How easy was it to understand the game’s instructions?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Very Hard	   Hard	Average	   Easy	  Very Easy</a:t>
            </a: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2. How easy did you find the questions?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Very Hard	  Hard	Average	   Easy	Very Easy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3. How would you describe the experience of playing the game? You can circle as many of the words as you like.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4. How would you describe the language used in the game? Please select one word.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Confusing	   Academic	         Clear	    Engaging	      Simplistic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 Other (Please specify here):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5. What did you like most about the game?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6. What didn’t you like about the game?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7. Would this game appeal to you?  Y / N</a:t>
            </a:r>
            <a:r>
              <a:rPr lang="en-GB" sz="1400"/>
              <a:t>			</a:t>
            </a:r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A90C05-B3C8-4145-AE48-275AEB9BB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39722"/>
              </p:ext>
            </p:extLst>
          </p:nvPr>
        </p:nvGraphicFramePr>
        <p:xfrm>
          <a:off x="6294783" y="2194582"/>
          <a:ext cx="5411304" cy="12344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2826">
                  <a:extLst>
                    <a:ext uri="{9D8B030D-6E8A-4147-A177-3AD203B41FA5}">
                      <a16:colId xmlns:a16="http://schemas.microsoft.com/office/drawing/2014/main" val="4280252162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3085837229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154414071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val="1950045837"/>
                    </a:ext>
                  </a:extLst>
                </a:gridCol>
              </a:tblGrid>
              <a:tr h="3780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Entertaining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Boring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Educational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Confusing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05007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Upsetting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Fun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Uncomfortable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Engaging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33189"/>
                  </a:ext>
                </a:extLst>
              </a:tr>
              <a:tr h="43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Fascinating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Patronising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Inclusive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Unoriginal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3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9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2E42-9A45-4875-9BA6-D903A41C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225287"/>
            <a:ext cx="8080514" cy="7987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/>
              <a:t>Do now: </a:t>
            </a:r>
            <a:r>
              <a:rPr lang="en-GB" sz="3500" dirty="0"/>
              <a:t>match the key term to the definition on your sheet.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2BDD3-2248-43AA-AC6F-BABF59A0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56" y="1393983"/>
            <a:ext cx="2133600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A7E4E-DA6A-4C5B-8CB9-3CB25A46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639" y="1267961"/>
            <a:ext cx="2231957" cy="2231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9ACEB-B8F8-4F9E-A497-AC7242777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81" y="4220491"/>
            <a:ext cx="287655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778EA-303C-4736-B0AC-3470EE9C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454" y="1357931"/>
            <a:ext cx="1593332" cy="2052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15B6E-2357-410F-A8F2-13ADA0ADC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691" y="4210966"/>
            <a:ext cx="2847975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87857A-8D5B-4AD9-9EC7-9D93C7418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332" y="1304925"/>
            <a:ext cx="2152650" cy="2124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8F790-ACB4-46DA-953F-B74331551E5E}"/>
              </a:ext>
            </a:extLst>
          </p:cNvPr>
          <p:cNvSpPr txBox="1"/>
          <p:nvPr/>
        </p:nvSpPr>
        <p:spPr>
          <a:xfrm>
            <a:off x="2441277" y="6050208"/>
            <a:ext cx="76715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Challenge: What could connect all of these images?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1970E-BC3D-44A7-8245-C60CF4041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8223" y="3953272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56" y="137392"/>
            <a:ext cx="7616688" cy="602284"/>
          </a:xfrm>
        </p:spPr>
        <p:txBody>
          <a:bodyPr>
            <a:noAutofit/>
          </a:bodyPr>
          <a:lstStyle/>
          <a:p>
            <a:r>
              <a:rPr lang="en-GB" sz="3200" u="sng" dirty="0"/>
              <a:t>Mind-boggling Medical History: Animals</a:t>
            </a:r>
            <a:endParaRPr lang="en-US" sz="32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DACC6-AE5C-4AFB-B7A0-F614803D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2911"/>
              </p:ext>
            </p:extLst>
          </p:nvPr>
        </p:nvGraphicFramePr>
        <p:xfrm>
          <a:off x="755373" y="852115"/>
          <a:ext cx="3816627" cy="546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Infect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Laboratory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Nut allergy sufferers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Leeches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Soft tissue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Detaching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Reconstructive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Maggots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Wild Dogs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Tranquilizers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Therapeutically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B25704-6949-42F3-BB28-0B3680F1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88791"/>
              </p:ext>
            </p:extLst>
          </p:nvPr>
        </p:nvGraphicFramePr>
        <p:xfrm>
          <a:off x="5433393" y="856091"/>
          <a:ext cx="6652590" cy="54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590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unfasten, or disconnect something, and remove it.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38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Someone who has a (possibly life threatening) allergy to nuts/peanuts.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 tissues that are not hardened, e.g. blood vessels, skin, muscles,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contagious and fatal disease found in dogs, causing madness and convulsions.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room or building equipped for scientific experiments or research.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wild member of the dog family, usually found in Africa, India or Australia.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Affect with a harmful or disease-causing organism.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discover, or identify, the presence of something.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 worm that feeds off its host, lives in the intestines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with suckers at both ends. Many species are bloodsucking parasites.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Relating to the healing of a disease/ailment.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medical drug taken to reduce anxiety, e.g. sedative.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Rebuilding something after it has been damaged or destroyed.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soft-bodied larva of a fly or other insect, found in decaying matter.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CB486-0E35-4F9F-A1F3-EECBE58542A9}"/>
              </a:ext>
            </a:extLst>
          </p:cNvPr>
          <p:cNvCxnSpPr>
            <a:cxnSpLocks/>
          </p:cNvCxnSpPr>
          <p:nvPr/>
        </p:nvCxnSpPr>
        <p:spPr>
          <a:xfrm>
            <a:off x="4208585" y="5087815"/>
            <a:ext cx="1524000" cy="738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3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D9B29B7-14F0-4A0D-8516-342122A53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86354"/>
              </p:ext>
            </p:extLst>
          </p:nvPr>
        </p:nvGraphicFramePr>
        <p:xfrm>
          <a:off x="5433393" y="856091"/>
          <a:ext cx="6652590" cy="54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590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unfasten, or disconnect something, and remove it.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38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Someone who has a (possibly life threatening) allergy to nuts/peanuts.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 tissues that are not hardened, e.g. blood vessels, skin, muscles,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contagious and fatal disease found in dogs, causing madness and convulsions.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room or building equipped for scientific experiments or research.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wild member of the dog family, usually found in Africa, India or Australia.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Affect with a harmful or disease-causing organism.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discover, or identify, the presence of something.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 worm that feeds off its host, lives in the intestines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with suckers at both ends. Many species are bloodsucking parasites.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Relating to the healing of a disease/ailment.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medical drug taken to reduce anxiety, e.g. sedative.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Rebuilding something after it has been damaged or destroyed.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soft-bodied larva of a fly or other insect, found in decaying matter.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1129"/>
            <a:ext cx="9525000" cy="60228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Glossary of medical terms – match up</a:t>
            </a: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DACC6-AE5C-4AFB-B7A0-F614803D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39347"/>
              </p:ext>
            </p:extLst>
          </p:nvPr>
        </p:nvGraphicFramePr>
        <p:xfrm>
          <a:off x="755373" y="852115"/>
          <a:ext cx="3816627" cy="546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Infect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Laboratory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Detect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Nut allergy sufferers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Leeches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Soft tissue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Detaching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Reconstructive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Maggots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Wild Dogs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Tranquilizers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Therapeutically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CB486-0E35-4F9F-A1F3-EECBE58542A9}"/>
              </a:ext>
            </a:extLst>
          </p:cNvPr>
          <p:cNvCxnSpPr>
            <a:cxnSpLocks/>
          </p:cNvCxnSpPr>
          <p:nvPr/>
        </p:nvCxnSpPr>
        <p:spPr>
          <a:xfrm>
            <a:off x="4256651" y="5393635"/>
            <a:ext cx="1558983" cy="767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E7431D-99E5-4E04-99C3-98AE3221B316}"/>
              </a:ext>
            </a:extLst>
          </p:cNvPr>
          <p:cNvCxnSpPr>
            <a:cxnSpLocks/>
          </p:cNvCxnSpPr>
          <p:nvPr/>
        </p:nvCxnSpPr>
        <p:spPr>
          <a:xfrm flipV="1">
            <a:off x="4212437" y="3091392"/>
            <a:ext cx="1413111" cy="1687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1C070C-BA8B-43A4-B6D6-C8EEB9119D1C}"/>
              </a:ext>
            </a:extLst>
          </p:cNvPr>
          <p:cNvCxnSpPr>
            <a:cxnSpLocks/>
          </p:cNvCxnSpPr>
          <p:nvPr/>
        </p:nvCxnSpPr>
        <p:spPr>
          <a:xfrm flipV="1">
            <a:off x="4323181" y="4840311"/>
            <a:ext cx="1391211" cy="1388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76F74D-2B2B-4F16-8086-7681B91F2C68}"/>
              </a:ext>
            </a:extLst>
          </p:cNvPr>
          <p:cNvCxnSpPr>
            <a:cxnSpLocks/>
          </p:cNvCxnSpPr>
          <p:nvPr/>
        </p:nvCxnSpPr>
        <p:spPr>
          <a:xfrm flipV="1">
            <a:off x="4302840" y="5021543"/>
            <a:ext cx="1523343" cy="827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26C81-CB90-4BD3-B5FF-F04D1A7A1784}"/>
              </a:ext>
            </a:extLst>
          </p:cNvPr>
          <p:cNvCxnSpPr>
            <a:cxnSpLocks/>
          </p:cNvCxnSpPr>
          <p:nvPr/>
        </p:nvCxnSpPr>
        <p:spPr>
          <a:xfrm>
            <a:off x="4383315" y="1311359"/>
            <a:ext cx="1432319" cy="2146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A14D99-4107-45D2-A152-FFFA22382ED4}"/>
              </a:ext>
            </a:extLst>
          </p:cNvPr>
          <p:cNvCxnSpPr>
            <a:cxnSpLocks/>
          </p:cNvCxnSpPr>
          <p:nvPr/>
        </p:nvCxnSpPr>
        <p:spPr>
          <a:xfrm>
            <a:off x="4267200" y="5076838"/>
            <a:ext cx="1408032" cy="66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CFD0A-2371-4F73-9485-B2327CB6F42A}"/>
              </a:ext>
            </a:extLst>
          </p:cNvPr>
          <p:cNvCxnSpPr>
            <a:cxnSpLocks/>
          </p:cNvCxnSpPr>
          <p:nvPr/>
        </p:nvCxnSpPr>
        <p:spPr>
          <a:xfrm flipV="1">
            <a:off x="4212437" y="2342165"/>
            <a:ext cx="1395547" cy="2089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FF49D-9267-4E63-88D9-028AE4083921}"/>
              </a:ext>
            </a:extLst>
          </p:cNvPr>
          <p:cNvCxnSpPr>
            <a:cxnSpLocks/>
          </p:cNvCxnSpPr>
          <p:nvPr/>
        </p:nvCxnSpPr>
        <p:spPr>
          <a:xfrm>
            <a:off x="4246102" y="3781292"/>
            <a:ext cx="1457741" cy="17479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484584-A9B4-4E7D-A507-59BCA8A2056A}"/>
              </a:ext>
            </a:extLst>
          </p:cNvPr>
          <p:cNvCxnSpPr>
            <a:cxnSpLocks/>
          </p:cNvCxnSpPr>
          <p:nvPr/>
        </p:nvCxnSpPr>
        <p:spPr>
          <a:xfrm flipV="1">
            <a:off x="4301987" y="1311359"/>
            <a:ext cx="1794013" cy="2108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054B0E-8298-4211-AC91-F62ED602FEF7}"/>
              </a:ext>
            </a:extLst>
          </p:cNvPr>
          <p:cNvCxnSpPr>
            <a:cxnSpLocks/>
          </p:cNvCxnSpPr>
          <p:nvPr/>
        </p:nvCxnSpPr>
        <p:spPr>
          <a:xfrm flipV="1">
            <a:off x="4330148" y="2038785"/>
            <a:ext cx="1352501" cy="1082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4693C5-AE8E-480D-BA4F-D875EB5D0B7A}"/>
              </a:ext>
            </a:extLst>
          </p:cNvPr>
          <p:cNvCxnSpPr>
            <a:cxnSpLocks/>
          </p:cNvCxnSpPr>
          <p:nvPr/>
        </p:nvCxnSpPr>
        <p:spPr>
          <a:xfrm>
            <a:off x="4316067" y="2681097"/>
            <a:ext cx="1211131" cy="1768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6D7CF3-5D3F-4965-AB84-0D53CDC45A9C}"/>
              </a:ext>
            </a:extLst>
          </p:cNvPr>
          <p:cNvCxnSpPr>
            <a:cxnSpLocks/>
          </p:cNvCxnSpPr>
          <p:nvPr/>
        </p:nvCxnSpPr>
        <p:spPr>
          <a:xfrm flipV="1">
            <a:off x="4267200" y="1706882"/>
            <a:ext cx="1358348" cy="663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5A1810-436B-4CBB-B038-1E444B59ACAB}"/>
              </a:ext>
            </a:extLst>
          </p:cNvPr>
          <p:cNvCxnSpPr>
            <a:cxnSpLocks/>
          </p:cNvCxnSpPr>
          <p:nvPr/>
        </p:nvCxnSpPr>
        <p:spPr>
          <a:xfrm>
            <a:off x="4330148" y="2043134"/>
            <a:ext cx="1345084" cy="174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0A977E-204E-4BBC-8CA8-D5334A9EF3D7}"/>
              </a:ext>
            </a:extLst>
          </p:cNvPr>
          <p:cNvCxnSpPr>
            <a:cxnSpLocks/>
          </p:cNvCxnSpPr>
          <p:nvPr/>
        </p:nvCxnSpPr>
        <p:spPr>
          <a:xfrm>
            <a:off x="4267200" y="1677006"/>
            <a:ext cx="1548434" cy="1116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CB36-1DDB-495E-BB6C-FFFD176F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/>
              <a:t>Over to you…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439D1-0AF0-43B3-A211-03D1D1E5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51386"/>
              </p:ext>
            </p:extLst>
          </p:nvPr>
        </p:nvGraphicFramePr>
        <p:xfrm>
          <a:off x="838200" y="1465401"/>
          <a:ext cx="10515600" cy="319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310163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461809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8953918"/>
                    </a:ext>
                  </a:extLst>
                </a:gridCol>
              </a:tblGrid>
              <a:tr h="6320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Present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Past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Fictional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62876"/>
                  </a:ext>
                </a:extLst>
              </a:tr>
              <a:tr h="113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The theory or practice is from </a:t>
                      </a:r>
                      <a:r>
                        <a:rPr lang="en-GB" b="1" dirty="0"/>
                        <a:t>modern-day medicine</a:t>
                      </a:r>
                      <a:r>
                        <a:rPr lang="en-GB" dirty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It is believed to be true by most medical and healthcare practitioners or is</a:t>
                      </a:r>
                      <a:r>
                        <a:rPr lang="en-GB" b="1" dirty="0"/>
                        <a:t> in current use today.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The theory or practice is from the </a:t>
                      </a:r>
                      <a:r>
                        <a:rPr lang="en-GB" b="1" dirty="0"/>
                        <a:t>history of medicine</a:t>
                      </a:r>
                      <a:r>
                        <a:rPr lang="en-GB" dirty="0"/>
                        <a:t>. It was </a:t>
                      </a:r>
                      <a:r>
                        <a:rPr lang="en-GB" b="1" dirty="0"/>
                        <a:t>once believed to be true </a:t>
                      </a:r>
                      <a:r>
                        <a:rPr lang="en-GB" dirty="0"/>
                        <a:t>by some or all medical and healthcare practitioners.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It </a:t>
                      </a:r>
                      <a:r>
                        <a:rPr lang="en-GB" b="1" dirty="0"/>
                        <a:t>is now </a:t>
                      </a:r>
                      <a:r>
                        <a:rPr lang="en-GB" dirty="0"/>
                        <a:t>thought to be factually incorrect or is </a:t>
                      </a:r>
                      <a:r>
                        <a:rPr lang="en-GB" b="1" dirty="0"/>
                        <a:t>no longer in use</a:t>
                      </a:r>
                      <a:r>
                        <a:rPr lang="en-GB" dirty="0"/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theory or practice is </a:t>
                      </a:r>
                      <a:r>
                        <a:rPr lang="en-GB" b="1" dirty="0"/>
                        <a:t>entirely made up</a:t>
                      </a:r>
                      <a:r>
                        <a:rPr lang="en-GB" dirty="0"/>
                        <a:t>.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As far as we know no-one has ever believed this theory or used this treatment.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579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5BCB47-A72C-4E83-971F-12C1836BFF92}"/>
              </a:ext>
            </a:extLst>
          </p:cNvPr>
          <p:cNvSpPr txBox="1"/>
          <p:nvPr/>
        </p:nvSpPr>
        <p:spPr>
          <a:xfrm>
            <a:off x="5817704" y="4412975"/>
            <a:ext cx="583095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Sort the different treatments into the 3 categories.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Do you think it is still being used (present)?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 was once used in the past?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 is utterly made up (fictional)?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D7193-6A48-48CA-9639-76F1144EA482}"/>
              </a:ext>
            </a:extLst>
          </p:cNvPr>
          <p:cNvSpPr txBox="1"/>
          <p:nvPr/>
        </p:nvSpPr>
        <p:spPr>
          <a:xfrm>
            <a:off x="838200" y="6016487"/>
            <a:ext cx="75593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b="1" dirty="0"/>
              <a:t>Challenge: </a:t>
            </a:r>
            <a:r>
              <a:rPr lang="en-GB" sz="3200" dirty="0"/>
              <a:t>be ready to justify your answers!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85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439D1-0AF0-43B3-A211-03D1D1E5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95302"/>
              </p:ext>
            </p:extLst>
          </p:nvPr>
        </p:nvGraphicFramePr>
        <p:xfrm>
          <a:off x="44450" y="54233"/>
          <a:ext cx="12147549" cy="6803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9183">
                  <a:extLst>
                    <a:ext uri="{9D8B030D-6E8A-4147-A177-3AD203B41FA5}">
                      <a16:colId xmlns:a16="http://schemas.microsoft.com/office/drawing/2014/main" val="193101630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val="424618092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val="268953918"/>
                    </a:ext>
                  </a:extLst>
                </a:gridCol>
              </a:tblGrid>
              <a:tr h="5464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Fictional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62876"/>
                  </a:ext>
                </a:extLst>
              </a:tr>
              <a:tr h="62573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5796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8D14A39-B759-4B86-9584-EA503D34904A}"/>
              </a:ext>
            </a:extLst>
          </p:cNvPr>
          <p:cNvSpPr/>
          <p:nvPr/>
        </p:nvSpPr>
        <p:spPr>
          <a:xfrm>
            <a:off x="228650" y="839630"/>
            <a:ext cx="362435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Maggots are used in hospitals to clean infected wounds.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F9B5C-399F-4D01-A258-E41ACCF32CB7}"/>
              </a:ext>
            </a:extLst>
          </p:cNvPr>
          <p:cNvSpPr/>
          <p:nvPr/>
        </p:nvSpPr>
        <p:spPr>
          <a:xfrm>
            <a:off x="177782" y="3341584"/>
            <a:ext cx="372609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000" dirty="0"/>
              <a:t>Dogs can smell the level of sugar in your blood.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6C768-B2E0-4B5F-8605-A43E13A4AF01}"/>
              </a:ext>
            </a:extLst>
          </p:cNvPr>
          <p:cNvSpPr/>
          <p:nvPr/>
        </p:nvSpPr>
        <p:spPr>
          <a:xfrm>
            <a:off x="255714" y="1804024"/>
            <a:ext cx="362435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Leeches are used to prevent soft tissue from detaching from the face in reconstructive facial surgery.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577E3-DB6B-4D87-B616-2AED893754DC}"/>
              </a:ext>
            </a:extLst>
          </p:cNvPr>
          <p:cNvSpPr/>
          <p:nvPr/>
        </p:nvSpPr>
        <p:spPr>
          <a:xfrm>
            <a:off x="4217489" y="742195"/>
            <a:ext cx="3627332" cy="70788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Rabies is a mental condition caused by fear of wild dogs.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97309-7D35-4BE6-82CF-C81ECF2A3AF3}"/>
              </a:ext>
            </a:extLst>
          </p:cNvPr>
          <p:cNvSpPr/>
          <p:nvPr/>
        </p:nvSpPr>
        <p:spPr>
          <a:xfrm>
            <a:off x="4217489" y="1644805"/>
            <a:ext cx="3624355" cy="101566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If a pregnant woman is scared by a wild dog it may cause her child to be born with excess hair.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96020-F9BF-4FA7-BB35-3539F8ADEB3F}"/>
              </a:ext>
            </a:extLst>
          </p:cNvPr>
          <p:cNvSpPr/>
          <p:nvPr/>
        </p:nvSpPr>
        <p:spPr>
          <a:xfrm>
            <a:off x="8311931" y="2759307"/>
            <a:ext cx="362221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Tapeworms can be used to deliver tranquilizers speedily into the body.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73AAD5-FB2B-4779-BCDA-9E1961BEB474}"/>
              </a:ext>
            </a:extLst>
          </p:cNvPr>
          <p:cNvSpPr/>
          <p:nvPr/>
        </p:nvSpPr>
        <p:spPr>
          <a:xfrm>
            <a:off x="8311931" y="675309"/>
            <a:ext cx="362435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Pig valves are commonly used in heart valve replacement due to the colour of the tissue. The pink-tinged valve is less likely to be rejected due to the similarity to human valves.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7D1948-7BBE-4073-A8D2-A9C0A8D19835}"/>
              </a:ext>
            </a:extLst>
          </p:cNvPr>
          <p:cNvSpPr/>
          <p:nvPr/>
        </p:nvSpPr>
        <p:spPr>
          <a:xfrm>
            <a:off x="265007" y="4374593"/>
            <a:ext cx="369506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Humans can be infected with </a:t>
            </a:r>
            <a:r>
              <a:rPr lang="en-GB" sz="2000" dirty="0" err="1"/>
              <a:t>monkeypox</a:t>
            </a:r>
            <a:r>
              <a:rPr lang="en-GB" sz="2000" dirty="0"/>
              <a:t>, a disease first discovered in laboratory monkeys.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459E30-B741-48DD-A2C1-096755776404}"/>
              </a:ext>
            </a:extLst>
          </p:cNvPr>
          <p:cNvSpPr/>
          <p:nvPr/>
        </p:nvSpPr>
        <p:spPr>
          <a:xfrm>
            <a:off x="8339473" y="3919976"/>
            <a:ext cx="36222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Cats are used therapeutically to detect cancerous growths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57C439-C265-4A79-B556-90788E28470A}"/>
              </a:ext>
            </a:extLst>
          </p:cNvPr>
          <p:cNvSpPr/>
          <p:nvPr/>
        </p:nvSpPr>
        <p:spPr>
          <a:xfrm>
            <a:off x="4260411" y="2845929"/>
            <a:ext cx="3624355" cy="101566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Pregnancy can be detected by injecting a woman’s urine into a frog or toad.</a:t>
            </a:r>
          </a:p>
        </p:txBody>
      </p:sp>
    </p:spTree>
    <p:extLst>
      <p:ext uri="{BB962C8B-B14F-4D97-AF65-F5344CB8AC3E}">
        <p14:creationId xmlns:p14="http://schemas.microsoft.com/office/powerpoint/2010/main" val="13336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E94A1-5097-4D16-B2AA-AC07039B6B0E}"/>
              </a:ext>
            </a:extLst>
          </p:cNvPr>
          <p:cNvSpPr txBox="1"/>
          <p:nvPr/>
        </p:nvSpPr>
        <p:spPr>
          <a:xfrm>
            <a:off x="649357" y="238539"/>
            <a:ext cx="163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Debate</a:t>
            </a:r>
            <a:r>
              <a:rPr lang="en-GB" sz="3600" dirty="0"/>
              <a:t>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80E93-A79C-4C29-A0D5-E7F0003D8D98}"/>
              </a:ext>
            </a:extLst>
          </p:cNvPr>
          <p:cNvSpPr txBox="1"/>
          <p:nvPr/>
        </p:nvSpPr>
        <p:spPr>
          <a:xfrm>
            <a:off x="1961322" y="1031122"/>
            <a:ext cx="77821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“Using animals in medical science is wrong.” Discuss.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B1257-202E-4FF1-8567-E4A618EA15CA}"/>
              </a:ext>
            </a:extLst>
          </p:cNvPr>
          <p:cNvSpPr txBox="1"/>
          <p:nvPr/>
        </p:nvSpPr>
        <p:spPr>
          <a:xfrm>
            <a:off x="10151165" y="53873"/>
            <a:ext cx="19521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Think, pair, share.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9777BC-B237-4A1F-8778-59D535461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0121"/>
              </p:ext>
            </p:extLst>
          </p:nvPr>
        </p:nvGraphicFramePr>
        <p:xfrm>
          <a:off x="1084044" y="1688280"/>
          <a:ext cx="9422296" cy="345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148">
                  <a:extLst>
                    <a:ext uri="{9D8B030D-6E8A-4147-A177-3AD203B41FA5}">
                      <a16:colId xmlns:a16="http://schemas.microsoft.com/office/drawing/2014/main" val="4103856373"/>
                    </a:ext>
                  </a:extLst>
                </a:gridCol>
                <a:gridCol w="4711148">
                  <a:extLst>
                    <a:ext uri="{9D8B030D-6E8A-4147-A177-3AD203B41FA5}">
                      <a16:colId xmlns:a16="http://schemas.microsoft.com/office/drawing/2014/main" val="3026078944"/>
                    </a:ext>
                  </a:extLst>
                </a:gridCol>
              </a:tblGrid>
              <a:tr h="70475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For (agree)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Against (disagree)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95267"/>
                  </a:ext>
                </a:extLst>
              </a:tr>
              <a:tr h="27484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502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137E30-D89F-44A9-89F2-B726A2A5D05D}"/>
              </a:ext>
            </a:extLst>
          </p:cNvPr>
          <p:cNvSpPr txBox="1"/>
          <p:nvPr/>
        </p:nvSpPr>
        <p:spPr>
          <a:xfrm>
            <a:off x="2310675" y="3508019"/>
            <a:ext cx="891871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Come up with 1 argument for each side on your own, then share your ideas with your partner. How many arguments can you come up with?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44AD4-9B30-4924-9397-AF366B56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6" y="4952012"/>
            <a:ext cx="3058065" cy="1667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09615-0969-453F-BE70-904227302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078" y="4985025"/>
            <a:ext cx="3717960" cy="1453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4D1CD-7CCE-4AD4-9511-AFFA0480C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957" y="4407115"/>
            <a:ext cx="2506085" cy="24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30DFB-5C77-432D-AC4F-F6A9B1B2AADA}"/>
              </a:ext>
            </a:extLst>
          </p:cNvPr>
          <p:cNvSpPr txBox="1"/>
          <p:nvPr/>
        </p:nvSpPr>
        <p:spPr>
          <a:xfrm>
            <a:off x="342465" y="240229"/>
            <a:ext cx="419217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/>
              <a:t>Over to you…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BFF25-BDA3-44F2-A21F-FF9A209C1096}"/>
              </a:ext>
            </a:extLst>
          </p:cNvPr>
          <p:cNvSpPr txBox="1"/>
          <p:nvPr/>
        </p:nvSpPr>
        <p:spPr>
          <a:xfrm>
            <a:off x="127819" y="1241332"/>
            <a:ext cx="462146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Task: </a:t>
            </a:r>
            <a:r>
              <a:rPr lang="en-GB" sz="2400" dirty="0"/>
              <a:t>Use your arguments to write a balanced, evaluative essay. 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E1046-433B-462D-8683-43DB132F40FB}"/>
              </a:ext>
            </a:extLst>
          </p:cNvPr>
          <p:cNvSpPr txBox="1"/>
          <p:nvPr/>
        </p:nvSpPr>
        <p:spPr>
          <a:xfrm>
            <a:off x="4874153" y="133337"/>
            <a:ext cx="722444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It should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Both sides to the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thoughtful, considered approach to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conclusion explaining which side of the debate you ultimately agree with and why.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615AA-4B0E-4502-93EC-1AE518F5E3A2}"/>
              </a:ext>
            </a:extLst>
          </p:cNvPr>
          <p:cNvSpPr txBox="1"/>
          <p:nvPr/>
        </p:nvSpPr>
        <p:spPr>
          <a:xfrm>
            <a:off x="319850" y="2661861"/>
            <a:ext cx="5306167" cy="372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Statistics you might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Approx. 115 million animals are used in experiments worldwide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many parts of the world animal experiments are on the increase (e.g. China) or remain at the same level as they were in the 1980/90s(e.g. the UK, Europe).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vast majority of animal research is not testing drugs but doing basic research and producing genetically modified mice.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Half of all animal experiments are now conducted at universities.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16A3D-BFB0-434F-A0F2-62538347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816" y="2661861"/>
            <a:ext cx="5191433" cy="382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1F4CE7-BAB5-40C8-B3CC-44E45771837A}"/>
              </a:ext>
            </a:extLst>
          </p:cNvPr>
          <p:cNvSpPr txBox="1"/>
          <p:nvPr/>
        </p:nvSpPr>
        <p:spPr>
          <a:xfrm>
            <a:off x="10742217" y="3059696"/>
            <a:ext cx="1267585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Tip: </a:t>
            </a:r>
          </a:p>
          <a:p>
            <a:r>
              <a:rPr lang="en-GB" dirty="0"/>
              <a:t>These procedures were developed through animal testing and save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2259</Words>
  <Application>Microsoft Office PowerPoint</Application>
  <PresentationFormat>Widescreen</PresentationFormat>
  <Paragraphs>345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Mind-Boggling Medical History</vt:lpstr>
      <vt:lpstr>PowerPoint Presentation</vt:lpstr>
      <vt:lpstr>PowerPoint Presentation</vt:lpstr>
      <vt:lpstr>Mind-boggling Medical History: Animals</vt:lpstr>
      <vt:lpstr>Glossary of medical terms – match up</vt:lpstr>
      <vt:lpstr>Over to you…</vt:lpstr>
      <vt:lpstr>PowerPoint Presentation</vt:lpstr>
      <vt:lpstr>PowerPoint Presentation</vt:lpstr>
      <vt:lpstr>PowerPoint Presentation</vt:lpstr>
      <vt:lpstr>Plenary</vt:lpstr>
      <vt:lpstr>PowerPoint Presentation</vt:lpstr>
      <vt:lpstr>PowerPoint Presentation</vt:lpstr>
      <vt:lpstr>Plenary</vt:lpstr>
      <vt:lpstr>Additional reading</vt:lpstr>
      <vt:lpstr>PowerPoint Presentation</vt:lpstr>
      <vt:lpstr>Resources</vt:lpstr>
      <vt:lpstr>Mind-boggling Medical History: Animals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Mind-Boggling Medical History</dc:title>
  <dc:creator>Clare Hartnett</dc:creator>
  <cp:lastModifiedBy>Clare Hartnett</cp:lastModifiedBy>
  <cp:revision>69</cp:revision>
  <dcterms:created xsi:type="dcterms:W3CDTF">2017-11-20T13:55:10Z</dcterms:created>
  <dcterms:modified xsi:type="dcterms:W3CDTF">2018-01-19T02:12:32Z</dcterms:modified>
</cp:coreProperties>
</file>