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83" r:id="rId6"/>
    <p:sldId id="275" r:id="rId7"/>
    <p:sldId id="276" r:id="rId8"/>
    <p:sldId id="278" r:id="rId9"/>
    <p:sldId id="281" r:id="rId10"/>
    <p:sldId id="279" r:id="rId11"/>
    <p:sldId id="280" r:id="rId12"/>
    <p:sldId id="263" r:id="rId13"/>
    <p:sldId id="265" r:id="rId14"/>
    <p:sldId id="262" r:id="rId15"/>
    <p:sldId id="271" r:id="rId16"/>
    <p:sldId id="272" r:id="rId17"/>
    <p:sldId id="284" r:id="rId18"/>
    <p:sldId id="26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249" autoAdjust="0"/>
  </p:normalViewPr>
  <p:slideViewPr>
    <p:cSldViewPr snapToGrid="0">
      <p:cViewPr>
        <p:scale>
          <a:sx n="74" d="100"/>
          <a:sy n="74" d="100"/>
        </p:scale>
        <p:origin x="-3096" y="-2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5A2159-09C2-4BC4-9914-E6EB72BD5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E731D80-FC8A-4841-8902-C78A82917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9EB21-B271-4D42-AC6B-06AF569A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1BC7-CDAC-4271-A04F-90328A7820C7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CADEAB-A23C-4771-ABFF-3F9204C0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80FF70-6EE8-45D3-8D75-CFEF6B4E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5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497479-5DFA-4805-8D7F-A58D7B64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F0FA47-0CBD-458A-BF89-90B27E5F5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F13376-4D74-472B-8A0D-68CD4ECE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1BC7-CDAC-4271-A04F-90328A7820C7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475A7B-911F-4DE9-B821-C266487C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43DE91-91D1-4380-A86C-136967477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6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EFB7E16-CC10-4502-83F7-50876C4A29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5F6FE2-C00F-4EE9-872B-C9E55F081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F280E-1D1C-4539-9F0A-6BD0C2F2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1BC7-CDAC-4271-A04F-90328A7820C7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192A6F-176D-4F9D-89F2-02A215FDA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DB8CAD-A463-443D-B7FB-796255D8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8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06DA84-C095-48F7-B6C1-76D0C988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B83A1E-6D85-46A8-9AC6-F87795CC6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4073C2-5B2B-4747-9CEB-E876BE0A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1BC7-CDAC-4271-A04F-90328A7820C7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FB7BF9-38BB-4A54-92EC-5D6EE4CF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765264-B957-4B0E-8717-F82BF88D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2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1DE66D-0E8D-41D9-8E6F-58B74A34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088510-3825-484D-9CA3-4FF02304B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7F71A3-5DF7-4FEA-A4CA-1F66075C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1BC7-CDAC-4271-A04F-90328A7820C7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9DD96-B74E-43C2-9668-A53580E4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8975C4-3842-401E-B038-719C7F97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9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0A749A-DEC0-4B85-9623-95F2A0EB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B3274-1E29-42B1-90A2-1A7495B26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46E9183-4AFB-458C-8E7C-E806FB9E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B4641-F4D4-4397-8218-00C53FCB1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1BC7-CDAC-4271-A04F-90328A7820C7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0E384C-AA81-45D0-94AF-58699088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D95C32-DA79-441D-B898-4C0710DC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5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1D4CC4-C5A3-4057-BE64-EE530E1D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3B9FEB-D961-4923-B14A-CF147103E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B11FDB-F63F-4DB9-AF58-06953D919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677DA9-A9E7-4AB0-ABC6-7D3B3280A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8D71056-908C-4118-8FCB-18279256B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5D1BCDD-4970-4C43-A42C-EA23BE9B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1BC7-CDAC-4271-A04F-90328A7820C7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73263E9-5594-4836-A403-0DA182F0B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6E3F387-E9BC-49E6-95AB-EF80E14B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7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6A3CC6-B057-4324-B72A-298B4D0F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6B1D247-9715-4DE2-A5E1-07DE6803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1BC7-CDAC-4271-A04F-90328A7820C7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D65EC0-2AB2-4767-A705-799DE8C0C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C29793-9CB1-4BD6-A35F-2925861F1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7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82D07C-FBB4-4939-87EA-840A5545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1BC7-CDAC-4271-A04F-90328A7820C7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BDDBBF-A06B-4D45-910E-C8805A62A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7A6803-7EAA-42C9-B37A-B9330DC3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8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38AE3F-5C3F-4208-A4AF-4D3008A0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4A50F0-439E-4DC2-ABBC-0BB760D59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194061-125B-4108-B1B3-242EA54A2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4A9098-75CA-4EED-A8CE-4184CB3D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1BC7-CDAC-4271-A04F-90328A7820C7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384FC2-6E62-4742-9201-7500322E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B841C0-3A37-47AC-97BB-EE4F4FDE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8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3058EA-BB22-4732-BAA0-D6D1555A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EFC06B-2B66-43DB-AAE1-D1F23A346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BFB1C1-494E-467B-8D11-2FF46DA5D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EF4FC6-0F35-4DEE-B4B2-510C33FC1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1BC7-CDAC-4271-A04F-90328A7820C7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4AEBE4-4513-4C9D-AD28-6A21D7947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F4C075-F06A-4E69-B548-3E7A4FCB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A62DBAB-5594-49B0-AEA5-287B7872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B5EC60-D6F1-4146-B6DD-884EE1BA7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A2C181-9983-43A0-AD3C-E11F7619C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D1BC7-CDAC-4271-A04F-90328A7820C7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CC1C4A-DF14-45EA-B04F-3D989896E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327DF3-9AA0-42A1-B1A1-E7EB1CBD8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9C9A-E546-41DE-ABC6-7156AD061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1E46AC-B527-4BFC-A032-76C0657C0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Mind-Boggling Medical History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431AB1-934B-45ED-82D8-146189BEF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Treatments – GCSE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8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9465ADD-8EE5-4C63-AEA0-1F89313CC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624" y="147378"/>
            <a:ext cx="4958069" cy="65632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37F9C4-0171-4ABB-AE90-AEB1C66D4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39" y="245165"/>
            <a:ext cx="4984477" cy="636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2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EED69C-091C-40E0-8F94-0D1243977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56" y="193514"/>
            <a:ext cx="8627165" cy="666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5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ECE68B-4C9F-4D3D-8623-9EE730E5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35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/>
              <a:t>Plenary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5A785C-3C72-4F93-B13E-A1F8CE9EB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81939" cy="4351338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600" dirty="0"/>
              <a:t>Answer the quick questionnaire honestly. </a:t>
            </a:r>
          </a:p>
          <a:p>
            <a:pPr marL="742950" indent="-742950">
              <a:buFont typeface="+mj-lt"/>
              <a:buAutoNum type="arabicPeriod"/>
            </a:pPr>
            <a:endParaRPr lang="en-GB" sz="3600" dirty="0"/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Which fact surprised you the most and why? Write your answer on a post-it note.</a:t>
            </a:r>
            <a:endParaRPr lang="en-US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521560-148A-4E58-9CCA-C53E63FDB8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3233" y="1538701"/>
            <a:ext cx="4581939" cy="511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3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575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3FAA65-C01A-4BEC-B30A-AA715D666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7" y="2766218"/>
            <a:ext cx="105156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52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F1678-2F89-4331-AF8C-F02BC54A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81129"/>
            <a:ext cx="9525000" cy="602284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Glossary of medical terms – match up</a:t>
            </a:r>
            <a:endParaRPr lang="en-US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92DACC6-AE5C-4AFB-B7A0-F614803D2E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5373" y="852115"/>
          <a:ext cx="3816627" cy="58054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6627">
                  <a:extLst>
                    <a:ext uri="{9D8B030D-6E8A-4147-A177-3AD203B41FA5}">
                      <a16:colId xmlns:a16="http://schemas.microsoft.com/office/drawing/2014/main" xmlns="" val="2821270337"/>
                    </a:ext>
                  </a:extLst>
                </a:gridCol>
              </a:tblGrid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Key term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363860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Valves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9632942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Tapeworm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8774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Faeces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82926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Intestinal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3100631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Bile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95516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Gallbladder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499119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Mucus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768323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Saliva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05603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Chronic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6398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Semi-conscious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81155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Decay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3530454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Morphine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589924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Antimony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94710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Purgative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567972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Dilating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33722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Dengue fever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02678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6B25704-6949-42F3-BB28-0B3680F13B1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0" y="880862"/>
          <a:ext cx="5764696" cy="579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4696">
                  <a:extLst>
                    <a:ext uri="{9D8B030D-6E8A-4147-A177-3AD203B41FA5}">
                      <a16:colId xmlns:a16="http://schemas.microsoft.com/office/drawing/2014/main" xmlns="" val="2821270337"/>
                    </a:ext>
                  </a:extLst>
                </a:gridCol>
              </a:tblGrid>
              <a:tr h="28981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Definition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363860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slimy substance, e.g. snot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9632942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Relating, or affecting the intestines, in the digestive system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8774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An illness that lasts a long time or keeps coming back.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82926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small organ beneath the liver where bile is stored.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3100631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Rotting or decomposing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95516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worm that feeds off its host, lives in the intestines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499119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narcotic drug that comes from opium and is used in pain relief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768323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toxic white metallic element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05603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Poo! Excrement, waste, etc.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6398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laxative, something that makes you physically vomit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81155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bitter, green-brown fluid that helps digest food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3530454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tropical disease transmitted by mosquitoes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589924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To make something bigger or wider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94710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Watery liquid which fills the mouth to aid eating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567972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tube in the heart that only allows blood to flow in one direction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33722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Only partly conscious/awake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026784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327CB486-0E35-4F9F-A1F3-EECBE58542A9}"/>
              </a:ext>
            </a:extLst>
          </p:cNvPr>
          <p:cNvCxnSpPr/>
          <p:nvPr/>
        </p:nvCxnSpPr>
        <p:spPr>
          <a:xfrm>
            <a:off x="4267200" y="1311965"/>
            <a:ext cx="1828800" cy="49033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924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F1678-2F89-4331-AF8C-F02BC54A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8" y="81129"/>
            <a:ext cx="10190922" cy="63448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u="sng" dirty="0"/>
              <a:t>Glossary of medical terms – Answers!</a:t>
            </a:r>
            <a:endParaRPr lang="en-US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92DACC6-AE5C-4AFB-B7A0-F614803D2E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5373" y="852115"/>
          <a:ext cx="3816627" cy="58054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6627">
                  <a:extLst>
                    <a:ext uri="{9D8B030D-6E8A-4147-A177-3AD203B41FA5}">
                      <a16:colId xmlns:a16="http://schemas.microsoft.com/office/drawing/2014/main" xmlns="" val="2821270337"/>
                    </a:ext>
                  </a:extLst>
                </a:gridCol>
              </a:tblGrid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Key term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363860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Valves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9632942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Tapeworm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8774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Faeces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82926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Intestinal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3100631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Bile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95516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Gallbladder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499119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Mucus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768323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Saliva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05603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Chronic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6398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Semi-conscious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81155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Decay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3530454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Morphine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589924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Antimony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94710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Purgative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567972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Dilating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33722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Dengue fever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02678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6B25704-6949-42F3-BB28-0B3680F13B1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0" y="834073"/>
          <a:ext cx="5764696" cy="5869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4696">
                  <a:extLst>
                    <a:ext uri="{9D8B030D-6E8A-4147-A177-3AD203B41FA5}">
                      <a16:colId xmlns:a16="http://schemas.microsoft.com/office/drawing/2014/main" xmlns="" val="2821270337"/>
                    </a:ext>
                  </a:extLst>
                </a:gridCol>
              </a:tblGrid>
              <a:tr h="40592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Definition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363860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 tube in the heart that only allows blood to flow in one direction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9632942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worm that feeds off its host, lives in the intestines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8774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Poo! Excrement, waste, etc.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82926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Relating, or affecting the intestines, in the digestive system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3100631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 bitter, green-brown fluid that helps digest food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95516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 small organ beneath the liver where bile is stored.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499119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 slimy substance, e.g. snot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768323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Watery liquid which fills the mouth to aid eating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05603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An illness that lasts a long time or keeps coming back.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6398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Only partly conscious/awake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81155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Rotting or decomposing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3530454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 narcotic drug that comes from opium and is used in pain relief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589924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 toxic white metallic element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94710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 laxative, something that makes you physically vomit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567972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To make something bigger or wider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33722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 tropical disease transmitted by mosquitoes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026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526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B892611-A93A-4DB5-B24F-07370AABB52B}"/>
              </a:ext>
            </a:extLst>
          </p:cNvPr>
          <p:cNvSpPr/>
          <p:nvPr/>
        </p:nvSpPr>
        <p:spPr>
          <a:xfrm>
            <a:off x="-19685" y="3833953"/>
            <a:ext cx="5954963" cy="685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Faeces from healthy people mixed with water is given to treat patients suffering from intestinal infection.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36EC384-F9C0-4046-8242-21AB3A1EF20F}"/>
              </a:ext>
            </a:extLst>
          </p:cNvPr>
          <p:cNvSpPr/>
          <p:nvPr/>
        </p:nvSpPr>
        <p:spPr>
          <a:xfrm>
            <a:off x="6135685" y="5303517"/>
            <a:ext cx="6011866" cy="6719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Snake venom is used to fight cancer.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BAFFBDA-6DCF-4B7D-9914-F5F0629A3E28}"/>
              </a:ext>
            </a:extLst>
          </p:cNvPr>
          <p:cNvSpPr/>
          <p:nvPr/>
        </p:nvSpPr>
        <p:spPr>
          <a:xfrm>
            <a:off x="6135685" y="3803833"/>
            <a:ext cx="6016626" cy="685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combination of onion, garlic and cow bile can help kill infections.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853B991-EB3B-4111-88D3-E2D67587CC79}"/>
              </a:ext>
            </a:extLst>
          </p:cNvPr>
          <p:cNvSpPr/>
          <p:nvPr/>
        </p:nvSpPr>
        <p:spPr>
          <a:xfrm>
            <a:off x="6096000" y="1150569"/>
            <a:ext cx="6096000" cy="685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Silver dressings are a good treatment for chronic ulcers and extensive burns.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1443408-7C7F-4D27-A346-3B135DEB46D8}"/>
              </a:ext>
            </a:extLst>
          </p:cNvPr>
          <p:cNvSpPr/>
          <p:nvPr/>
        </p:nvSpPr>
        <p:spPr>
          <a:xfrm>
            <a:off x="-4762" y="26393"/>
            <a:ext cx="6016626" cy="685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Blowing tobacco smoke into the anus of a semi-conscious person will revive them.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BFA7C6-6F31-4A2C-942E-27D5D3F728C0}"/>
              </a:ext>
            </a:extLst>
          </p:cNvPr>
          <p:cNvSpPr/>
          <p:nvPr/>
        </p:nvSpPr>
        <p:spPr>
          <a:xfrm>
            <a:off x="6135685" y="3326"/>
            <a:ext cx="6011866" cy="685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Heroin is a non-addictive alternative for morphine used in children’s cough medicine.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3C51EDE-4C67-4EF1-BD34-3E636C2BCED9}"/>
              </a:ext>
            </a:extLst>
          </p:cNvPr>
          <p:cNvSpPr/>
          <p:nvPr/>
        </p:nvSpPr>
        <p:spPr>
          <a:xfrm>
            <a:off x="-4762" y="5336540"/>
            <a:ext cx="5940040" cy="685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Hospitals place beds outside in all weathers to help ease symptoms of tuberculosis (TB).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92D5A01-FB04-4B1A-A71C-170DE6ACCD4D}"/>
              </a:ext>
            </a:extLst>
          </p:cNvPr>
          <p:cNvSpPr/>
          <p:nvPr/>
        </p:nvSpPr>
        <p:spPr>
          <a:xfrm>
            <a:off x="6084984" y="2418127"/>
            <a:ext cx="6096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used wrongly, the universal antibiotic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Kalocin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kill off all good bacteria in a person’s body, risking an infinite number of infections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92517B7-C334-4C48-AC6E-FB7072E43C67}"/>
              </a:ext>
            </a:extLst>
          </p:cNvPr>
          <p:cNvSpPr/>
          <p:nvPr/>
        </p:nvSpPr>
        <p:spPr>
          <a:xfrm>
            <a:off x="-4762" y="1173828"/>
            <a:ext cx="5967415" cy="685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tailbone (coccyx) can be manipulated to make a person taller.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3A478A0-4CCE-4248-B062-FB777F6FB668}"/>
              </a:ext>
            </a:extLst>
          </p:cNvPr>
          <p:cNvSpPr/>
          <p:nvPr/>
        </p:nvSpPr>
        <p:spPr>
          <a:xfrm>
            <a:off x="-19685" y="2389081"/>
            <a:ext cx="5967415" cy="981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absence of medical supplies, butter can be pasted around the edges of a wound to prevent bacteria from entering it.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59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59439D1-0AF0-43B3-A211-03D1D1E5F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043971"/>
              </p:ext>
            </p:extLst>
          </p:nvPr>
        </p:nvGraphicFramePr>
        <p:xfrm>
          <a:off x="135834" y="176325"/>
          <a:ext cx="11883888" cy="64232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1296">
                  <a:extLst>
                    <a:ext uri="{9D8B030D-6E8A-4147-A177-3AD203B41FA5}">
                      <a16:colId xmlns:a16="http://schemas.microsoft.com/office/drawing/2014/main" xmlns="" val="1931016307"/>
                    </a:ext>
                  </a:extLst>
                </a:gridCol>
                <a:gridCol w="3961296">
                  <a:extLst>
                    <a:ext uri="{9D8B030D-6E8A-4147-A177-3AD203B41FA5}">
                      <a16:colId xmlns:a16="http://schemas.microsoft.com/office/drawing/2014/main" xmlns="" val="4246180927"/>
                    </a:ext>
                  </a:extLst>
                </a:gridCol>
                <a:gridCol w="3961296">
                  <a:extLst>
                    <a:ext uri="{9D8B030D-6E8A-4147-A177-3AD203B41FA5}">
                      <a16:colId xmlns:a16="http://schemas.microsoft.com/office/drawing/2014/main" xmlns="" val="268953918"/>
                    </a:ext>
                  </a:extLst>
                </a:gridCol>
              </a:tblGrid>
              <a:tr h="5158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Present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Past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Fictional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762876"/>
                  </a:ext>
                </a:extLst>
              </a:tr>
              <a:tr h="590740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1157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255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65E6A3-EBDE-433F-B9A9-11C96D65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5897216" cy="675860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b="1" u="sng" dirty="0"/>
              <a:t>Mind Boggling Medicine Questionnaire </a:t>
            </a:r>
          </a:p>
          <a:p>
            <a:pPr marL="0" indent="0">
              <a:buNone/>
            </a:pPr>
            <a:r>
              <a:rPr lang="en-GB" sz="1400" b="1" dirty="0"/>
              <a:t>1. How easy was it to understand the game’s instructions? </a:t>
            </a:r>
          </a:p>
          <a:p>
            <a:pPr marL="0" indent="0">
              <a:buNone/>
            </a:pPr>
            <a:r>
              <a:rPr lang="en-GB" sz="1400" dirty="0"/>
              <a:t>Very Hard	   Hard	Average	   Easy	  Very Easy</a:t>
            </a:r>
            <a:endParaRPr lang="en-GB" sz="1400" b="1" dirty="0"/>
          </a:p>
          <a:p>
            <a:pPr marL="0" indent="0">
              <a:buNone/>
            </a:pPr>
            <a:r>
              <a:rPr lang="en-GB" sz="1400" b="1" dirty="0"/>
              <a:t>2. How easy did you find the questions? </a:t>
            </a:r>
          </a:p>
          <a:p>
            <a:pPr marL="0" indent="0">
              <a:buNone/>
            </a:pPr>
            <a:r>
              <a:rPr lang="en-GB" sz="1400" dirty="0"/>
              <a:t>Very Hard	  Hard	Average	   Easy	Very Easy</a:t>
            </a:r>
          </a:p>
          <a:p>
            <a:pPr marL="0" indent="0">
              <a:buNone/>
            </a:pPr>
            <a:r>
              <a:rPr lang="en-GB" sz="1400" b="1" dirty="0"/>
              <a:t>3. How would you describe the experience of playing the game? You can circle as many of the words as you like. </a:t>
            </a:r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r>
              <a:rPr lang="en-GB" sz="1400" b="1" dirty="0"/>
              <a:t>4. How would you describe the language used in the game? Please select one word. </a:t>
            </a:r>
          </a:p>
          <a:p>
            <a:pPr marL="0" indent="0">
              <a:buNone/>
            </a:pPr>
            <a:r>
              <a:rPr lang="en-GB" sz="1400" dirty="0"/>
              <a:t>Confusing	   Academic	         Clear	    Engaging	      Simplistic     </a:t>
            </a:r>
          </a:p>
          <a:p>
            <a:pPr marL="0" indent="0">
              <a:buNone/>
            </a:pPr>
            <a:r>
              <a:rPr lang="en-GB" sz="1400" dirty="0"/>
              <a:t> Other (Please specify here):</a:t>
            </a:r>
          </a:p>
          <a:p>
            <a:pPr marL="0" indent="0">
              <a:buNone/>
            </a:pPr>
            <a:r>
              <a:rPr lang="en-GB" sz="1400" b="1" dirty="0"/>
              <a:t>5. What did you like most about the game?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b="1" dirty="0"/>
              <a:t>6. What didn’t you like about the game?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b="1" dirty="0"/>
              <a:t>7. Would this game appeal to you?  Y / N</a:t>
            </a:r>
            <a:r>
              <a:rPr lang="en-GB" sz="1400" dirty="0"/>
              <a:t>			</a:t>
            </a:r>
            <a:endParaRPr lang="en-US" sz="14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67A5CB04-70F8-4D2F-8E53-E853F6603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609369"/>
              </p:ext>
            </p:extLst>
          </p:nvPr>
        </p:nvGraphicFramePr>
        <p:xfrm>
          <a:off x="242957" y="2194582"/>
          <a:ext cx="5411304" cy="123441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2826">
                  <a:extLst>
                    <a:ext uri="{9D8B030D-6E8A-4147-A177-3AD203B41FA5}">
                      <a16:colId xmlns:a16="http://schemas.microsoft.com/office/drawing/2014/main" xmlns="" val="4280252162"/>
                    </a:ext>
                  </a:extLst>
                </a:gridCol>
                <a:gridCol w="1352826">
                  <a:extLst>
                    <a:ext uri="{9D8B030D-6E8A-4147-A177-3AD203B41FA5}">
                      <a16:colId xmlns:a16="http://schemas.microsoft.com/office/drawing/2014/main" xmlns="" val="3085837229"/>
                    </a:ext>
                  </a:extLst>
                </a:gridCol>
                <a:gridCol w="1352826">
                  <a:extLst>
                    <a:ext uri="{9D8B030D-6E8A-4147-A177-3AD203B41FA5}">
                      <a16:colId xmlns:a16="http://schemas.microsoft.com/office/drawing/2014/main" xmlns="" val="154414071"/>
                    </a:ext>
                  </a:extLst>
                </a:gridCol>
                <a:gridCol w="1352826">
                  <a:extLst>
                    <a:ext uri="{9D8B030D-6E8A-4147-A177-3AD203B41FA5}">
                      <a16:colId xmlns:a16="http://schemas.microsoft.com/office/drawing/2014/main" xmlns="" val="1950045837"/>
                    </a:ext>
                  </a:extLst>
                </a:gridCol>
              </a:tblGrid>
              <a:tr h="37806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Entertaining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Boring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Educational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Confusing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2905007"/>
                  </a:ext>
                </a:extLst>
              </a:tr>
              <a:tr h="423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Upsetting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Fun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Uncomfortable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Engaging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6433189"/>
                  </a:ext>
                </a:extLst>
              </a:tr>
              <a:tr h="4332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Fascinating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Patronising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Inclusive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Unoriginal 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1838658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2A56FC0-3CD5-495A-B61F-955B9597DB3E}"/>
              </a:ext>
            </a:extLst>
          </p:cNvPr>
          <p:cNvSpPr txBox="1">
            <a:spLocks/>
          </p:cNvSpPr>
          <p:nvPr/>
        </p:nvSpPr>
        <p:spPr>
          <a:xfrm>
            <a:off x="6051827" y="0"/>
            <a:ext cx="5897216" cy="6758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b="1" u="sng"/>
              <a:t>Mind Boggling Medicine Questionnaire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/>
              <a:t>1. How easy was it to understand the game’s instructions?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/>
              <a:t>Very Hard	   Hard	Average	   Easy	  Very Easy</a:t>
            </a:r>
            <a:endParaRPr lang="en-GB" sz="1400" b="1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/>
              <a:t>2. How easy did you find the questions?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/>
              <a:t>Very Hard	  Hard	Average	   Easy	Very Easy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/>
              <a:t>3. How would you describe the experience of playing the game? You can circle as many of the words as you like.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b="1"/>
          </a:p>
          <a:p>
            <a:pPr marL="0" indent="0">
              <a:buFont typeface="Arial" panose="020B0604020202020204" pitchFamily="34" charset="0"/>
              <a:buNone/>
            </a:pPr>
            <a:endParaRPr lang="en-GB" sz="1400" b="1"/>
          </a:p>
          <a:p>
            <a:pPr marL="0" indent="0">
              <a:buFont typeface="Arial" panose="020B0604020202020204" pitchFamily="34" charset="0"/>
              <a:buNone/>
            </a:pPr>
            <a:endParaRPr lang="en-GB" sz="1400" b="1"/>
          </a:p>
          <a:p>
            <a:pPr marL="0" indent="0">
              <a:buFont typeface="Arial" panose="020B0604020202020204" pitchFamily="34" charset="0"/>
              <a:buNone/>
            </a:pPr>
            <a:endParaRPr lang="en-GB" sz="1400" b="1"/>
          </a:p>
          <a:p>
            <a:pPr marL="0" indent="0">
              <a:buFont typeface="Arial" panose="020B0604020202020204" pitchFamily="34" charset="0"/>
              <a:buNone/>
            </a:pPr>
            <a:endParaRPr lang="en-GB" sz="1400" b="1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/>
              <a:t>4. How would you describe the language used in the game? Please select one word.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/>
              <a:t>Confusing	   Academic	         Clear	    Engaging	      Simplistic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/>
              <a:t> Other (Please specify here):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/>
              <a:t>5. What did you like most about the game?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/>
              <a:t>6. What didn’t you like about the game?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/>
              <a:t>7. Would this game appeal to you?  Y / N</a:t>
            </a:r>
            <a:r>
              <a:rPr lang="en-GB" sz="1400"/>
              <a:t>			</a:t>
            </a:r>
            <a:endParaRPr lang="en-US" sz="1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6A90C05-B3C8-4145-AE48-275AEB9BB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439722"/>
              </p:ext>
            </p:extLst>
          </p:nvPr>
        </p:nvGraphicFramePr>
        <p:xfrm>
          <a:off x="6294783" y="2194582"/>
          <a:ext cx="5411304" cy="123441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2826">
                  <a:extLst>
                    <a:ext uri="{9D8B030D-6E8A-4147-A177-3AD203B41FA5}">
                      <a16:colId xmlns:a16="http://schemas.microsoft.com/office/drawing/2014/main" xmlns="" val="4280252162"/>
                    </a:ext>
                  </a:extLst>
                </a:gridCol>
                <a:gridCol w="1352826">
                  <a:extLst>
                    <a:ext uri="{9D8B030D-6E8A-4147-A177-3AD203B41FA5}">
                      <a16:colId xmlns:a16="http://schemas.microsoft.com/office/drawing/2014/main" xmlns="" val="3085837229"/>
                    </a:ext>
                  </a:extLst>
                </a:gridCol>
                <a:gridCol w="1352826">
                  <a:extLst>
                    <a:ext uri="{9D8B030D-6E8A-4147-A177-3AD203B41FA5}">
                      <a16:colId xmlns:a16="http://schemas.microsoft.com/office/drawing/2014/main" xmlns="" val="154414071"/>
                    </a:ext>
                  </a:extLst>
                </a:gridCol>
                <a:gridCol w="1352826">
                  <a:extLst>
                    <a:ext uri="{9D8B030D-6E8A-4147-A177-3AD203B41FA5}">
                      <a16:colId xmlns:a16="http://schemas.microsoft.com/office/drawing/2014/main" xmlns="" val="1950045837"/>
                    </a:ext>
                  </a:extLst>
                </a:gridCol>
              </a:tblGrid>
              <a:tr h="37806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Entertaining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Boring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Educational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Confusing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2905007"/>
                  </a:ext>
                </a:extLst>
              </a:tr>
              <a:tr h="423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Upsetting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Fun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Uncomfortable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Engaging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6433189"/>
                  </a:ext>
                </a:extLst>
              </a:tr>
              <a:tr h="4332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Fascinating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Patronising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Inclusive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Unoriginal 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1838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29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9F217A4-8F5A-4A43-A59B-41BAEBEA6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13081"/>
              </p:ext>
            </p:extLst>
          </p:nvPr>
        </p:nvGraphicFramePr>
        <p:xfrm>
          <a:off x="0" y="1"/>
          <a:ext cx="12191999" cy="60235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7305">
                  <a:extLst>
                    <a:ext uri="{9D8B030D-6E8A-4147-A177-3AD203B41FA5}">
                      <a16:colId xmlns:a16="http://schemas.microsoft.com/office/drawing/2014/main" xmlns="" val="1955965439"/>
                    </a:ext>
                  </a:extLst>
                </a:gridCol>
                <a:gridCol w="1604211">
                  <a:extLst>
                    <a:ext uri="{9D8B030D-6E8A-4147-A177-3AD203B41FA5}">
                      <a16:colId xmlns:a16="http://schemas.microsoft.com/office/drawing/2014/main" xmlns="" val="1304278601"/>
                    </a:ext>
                  </a:extLst>
                </a:gridCol>
                <a:gridCol w="5352360">
                  <a:extLst>
                    <a:ext uri="{9D8B030D-6E8A-4147-A177-3AD203B41FA5}">
                      <a16:colId xmlns:a16="http://schemas.microsoft.com/office/drawing/2014/main" xmlns="" val="3037580503"/>
                    </a:ext>
                  </a:extLst>
                </a:gridCol>
                <a:gridCol w="1132527">
                  <a:extLst>
                    <a:ext uri="{9D8B030D-6E8A-4147-A177-3AD203B41FA5}">
                      <a16:colId xmlns:a16="http://schemas.microsoft.com/office/drawing/2014/main" xmlns="" val="996713902"/>
                    </a:ext>
                  </a:extLst>
                </a:gridCol>
                <a:gridCol w="3605596">
                  <a:extLst>
                    <a:ext uri="{9D8B030D-6E8A-4147-A177-3AD203B41FA5}">
                      <a16:colId xmlns:a16="http://schemas.microsoft.com/office/drawing/2014/main" xmlns="" val="3844203618"/>
                    </a:ext>
                  </a:extLst>
                </a:gridCol>
              </a:tblGrid>
              <a:tr h="45773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Activity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Timings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Extension(s)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11432"/>
                  </a:ext>
                </a:extLst>
              </a:tr>
              <a:tr h="697026"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Do now / starter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Match up the medical term to the definition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Challenge: consider why treatments might go out of usage in medicine.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0111847"/>
                  </a:ext>
                </a:extLst>
              </a:tr>
              <a:tr h="697026"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 do (explain)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Mind-boggling medical history – sorting the treatments into ‘Present</a:t>
                      </a:r>
                      <a:r>
                        <a:rPr lang="en-GB" sz="1400"/>
                        <a:t>’, ‘Past’ </a:t>
                      </a:r>
                      <a:r>
                        <a:rPr lang="en-GB" sz="1400" dirty="0"/>
                        <a:t>and completely ‘fictional’.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487522"/>
                  </a:ext>
                </a:extLst>
              </a:tr>
              <a:tr h="1349544"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You do (paired/group/whole class)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Your choice: can be printed and sorted in pairs/small groups, or on the board and discussed as a class.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10-15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Challenge: </a:t>
                      </a:r>
                      <a:r>
                        <a:rPr lang="en-GB" sz="1400" dirty="0"/>
                        <a:t>students must justify their response(s) with logic and/or prior knowledge (e.g. I believe this is current practice because I read about someone with… or, this seems logically sound because garlic is supposed to be good for you, etc.)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751775"/>
                  </a:ext>
                </a:extLst>
              </a:tr>
              <a:tr h="719757"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We do (discussion)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Teacher reads the information as each statement is revealed to be current, disproved or fictional – giving time for students to respond/query any that surprise them.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10-15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8803168"/>
                  </a:ext>
                </a:extLst>
              </a:tr>
              <a:tr h="1349544"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You do (task)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Look at the medical adverts and discuss how times/medicines have changed – can be printed out and annotated or used as discussion topic on board.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Students to create their own medicine advert for one of the treatments looked at today.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15-20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9829077"/>
                  </a:ext>
                </a:extLst>
              </a:tr>
              <a:tr h="697026">
                <a:tc>
                  <a:txBody>
                    <a:bodyPr/>
                    <a:lstStyle/>
                    <a:p>
                      <a:r>
                        <a:rPr lang="en-GB" sz="1400" dirty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Plenary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 complete the questionnaire and write down which fact surprised them the most and why.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751285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39EB1C-AD99-4232-8BE2-F058D9AC8B7D}"/>
              </a:ext>
            </a:extLst>
          </p:cNvPr>
          <p:cNvSpPr txBox="1"/>
          <p:nvPr/>
        </p:nvSpPr>
        <p:spPr>
          <a:xfrm>
            <a:off x="8149390" y="5134615"/>
            <a:ext cx="340683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Timings are flexible where needed</a:t>
            </a:r>
          </a:p>
          <a:p>
            <a:r>
              <a:rPr lang="en-GB" dirty="0"/>
              <a:t>e.g. </a:t>
            </a:r>
          </a:p>
          <a:p>
            <a:r>
              <a:rPr lang="en-GB" dirty="0"/>
              <a:t>30 mins – 1, 2, 3, 4 </a:t>
            </a:r>
          </a:p>
          <a:p>
            <a:r>
              <a:rPr lang="en-GB" dirty="0"/>
              <a:t>40 mins – 1, 2, 3, 4, 6 </a:t>
            </a:r>
          </a:p>
          <a:p>
            <a:r>
              <a:rPr lang="en-GB" dirty="0"/>
              <a:t>60 mins – all </a:t>
            </a:r>
          </a:p>
        </p:txBody>
      </p:sp>
    </p:spTree>
    <p:extLst>
      <p:ext uri="{BB962C8B-B14F-4D97-AF65-F5344CB8AC3E}">
        <p14:creationId xmlns:p14="http://schemas.microsoft.com/office/powerpoint/2010/main" val="394731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F1678-2F89-4331-AF8C-F02BC54A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956" y="137392"/>
            <a:ext cx="7616688" cy="602284"/>
          </a:xfrm>
        </p:spPr>
        <p:txBody>
          <a:bodyPr>
            <a:noAutofit/>
          </a:bodyPr>
          <a:lstStyle/>
          <a:p>
            <a:r>
              <a:rPr lang="en-GB" sz="3200" u="sng" dirty="0"/>
              <a:t>Mind-boggling Medical History: Treatments</a:t>
            </a:r>
            <a:endParaRPr lang="en-US" sz="3200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92DACC6-AE5C-4AFB-B7A0-F614803D2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763223"/>
              </p:ext>
            </p:extLst>
          </p:nvPr>
        </p:nvGraphicFramePr>
        <p:xfrm>
          <a:off x="755373" y="852115"/>
          <a:ext cx="3816627" cy="58054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6627">
                  <a:extLst>
                    <a:ext uri="{9D8B030D-6E8A-4147-A177-3AD203B41FA5}">
                      <a16:colId xmlns:a16="http://schemas.microsoft.com/office/drawing/2014/main" xmlns="" val="2821270337"/>
                    </a:ext>
                  </a:extLst>
                </a:gridCol>
              </a:tblGrid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Key term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363860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Valves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9632942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Tapeworm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8774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Faeces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82926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Intestinal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3100631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Bile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95516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Gallbladder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499119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Revive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768323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Saliva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05603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Chronic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6398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Semi-conscious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81155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Coccyx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3530454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Morphine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589924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Manipulate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94710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Jaundice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567972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Infinite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33722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Potassium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02678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6B25704-6949-42F3-BB28-0B3680F13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06214"/>
              </p:ext>
            </p:extLst>
          </p:nvPr>
        </p:nvGraphicFramePr>
        <p:xfrm>
          <a:off x="6096000" y="880862"/>
          <a:ext cx="5764696" cy="5812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4696">
                  <a:extLst>
                    <a:ext uri="{9D8B030D-6E8A-4147-A177-3AD203B41FA5}">
                      <a16:colId xmlns:a16="http://schemas.microsoft.com/office/drawing/2014/main" xmlns="" val="2821270337"/>
                    </a:ext>
                  </a:extLst>
                </a:gridCol>
              </a:tblGrid>
              <a:tr h="28981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Definition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363860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Restore to life or consciousness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9632942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Relating, or affecting the intestines, in the digestive system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8774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An illness that lasts a long time or keeps coming back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82926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small organ beneath the liver where bile is stored.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3100631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small bone at the base of the spine, the tailbone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95516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worm that feeds off its host, lives in the intestines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499119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narcotic drug that comes from opium and is used in pain relief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768323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 handle in a skilled manner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05603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Poo! Excrement, waste, etc.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6398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mineral essential to a healthy diet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8115553"/>
                  </a:ext>
                </a:extLst>
              </a:tr>
              <a:tr h="35493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bitter, green-brown fluid that helps digest food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3530454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condition which causes yellowing of the skin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589924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Limitless or endless, impossible to calculate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94710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Watery liquid which fills the mouth to aid eating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567972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tube in the heart that only allows blood to flow in one direction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33722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Only partly conscious/awake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026784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327CB486-0E35-4F9F-A1F3-EECBE58542A9}"/>
              </a:ext>
            </a:extLst>
          </p:cNvPr>
          <p:cNvCxnSpPr/>
          <p:nvPr/>
        </p:nvCxnSpPr>
        <p:spPr>
          <a:xfrm>
            <a:off x="4267200" y="1311965"/>
            <a:ext cx="1828800" cy="49033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417FE1-1255-4763-8983-A9329203AF28}"/>
              </a:ext>
            </a:extLst>
          </p:cNvPr>
          <p:cNvSpPr txBox="1"/>
          <p:nvPr/>
        </p:nvSpPr>
        <p:spPr>
          <a:xfrm>
            <a:off x="4267200" y="2551837"/>
            <a:ext cx="2054087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/>
              <a:t>Challenge: </a:t>
            </a:r>
            <a:r>
              <a:rPr lang="en-GB" sz="2000" dirty="0"/>
              <a:t>Why do treatments go out of fashion over time in medicine? Can you give any examples?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603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F1678-2F89-4331-AF8C-F02BC54A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81129"/>
            <a:ext cx="9525000" cy="602284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Glossary of medical terms – match up</a:t>
            </a:r>
            <a:endParaRPr lang="en-US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92DACC6-AE5C-4AFB-B7A0-F614803D2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472621"/>
              </p:ext>
            </p:extLst>
          </p:nvPr>
        </p:nvGraphicFramePr>
        <p:xfrm>
          <a:off x="755373" y="852115"/>
          <a:ext cx="3816627" cy="58054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6627">
                  <a:extLst>
                    <a:ext uri="{9D8B030D-6E8A-4147-A177-3AD203B41FA5}">
                      <a16:colId xmlns:a16="http://schemas.microsoft.com/office/drawing/2014/main" xmlns="" val="2821270337"/>
                    </a:ext>
                  </a:extLst>
                </a:gridCol>
              </a:tblGrid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Key term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363860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Valves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9632942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Tapeworm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8774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Faeces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82926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Intestinal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3100631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Bile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95516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Gallbladder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499119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Revive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768323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Saliva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05603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Chronic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6398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Semi-conscious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81155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Coccyx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3530454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Morphine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589924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Manipulate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94710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Potassium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567972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Infinite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33722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Jaundice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02678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6B25704-6949-42F3-BB28-0B3680F13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001987"/>
              </p:ext>
            </p:extLst>
          </p:nvPr>
        </p:nvGraphicFramePr>
        <p:xfrm>
          <a:off x="6096000" y="880862"/>
          <a:ext cx="5764696" cy="579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4696">
                  <a:extLst>
                    <a:ext uri="{9D8B030D-6E8A-4147-A177-3AD203B41FA5}">
                      <a16:colId xmlns:a16="http://schemas.microsoft.com/office/drawing/2014/main" xmlns="" val="2821270337"/>
                    </a:ext>
                  </a:extLst>
                </a:gridCol>
              </a:tblGrid>
              <a:tr h="28981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Definition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363860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Restore to life or consciousness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9632942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Relating, or affecting the intestines, in the digestive system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8774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An illness that lasts a long time or keeps coming back.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82926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small organ beneath the liver where bile is stored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3100631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small bone at the base of the spine, the tailbone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95516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worm that feeds off its host, lives in the intestines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499119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narcotic drug that comes from opium and is used in pain relief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768323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 handle in a skilled manner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05603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Poo! Excrement, waste, etc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6398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mineral essential to a healthy diet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811555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bitter, green-brown fluid that helps digest food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3530454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condition which causes yellowing of the skin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589924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Limitless or endless, impossible to calculate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94710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Watery liquid which fills the mouth to aid eating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567972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 tube in the heart that only allows blood to flow in one direction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337226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Only partly conscious/awake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026784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327CB486-0E35-4F9F-A1F3-EECBE58542A9}"/>
              </a:ext>
            </a:extLst>
          </p:cNvPr>
          <p:cNvCxnSpPr>
            <a:cxnSpLocks/>
          </p:cNvCxnSpPr>
          <p:nvPr/>
        </p:nvCxnSpPr>
        <p:spPr>
          <a:xfrm>
            <a:off x="4267200" y="1311965"/>
            <a:ext cx="1929848" cy="49169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39E7431D-99E5-4E04-99C3-98AE3221B316}"/>
              </a:ext>
            </a:extLst>
          </p:cNvPr>
          <p:cNvCxnSpPr>
            <a:cxnSpLocks/>
          </p:cNvCxnSpPr>
          <p:nvPr/>
        </p:nvCxnSpPr>
        <p:spPr>
          <a:xfrm flipV="1">
            <a:off x="4212437" y="2766088"/>
            <a:ext cx="2607463" cy="20131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6B1C070C-BA8B-43A4-B6D6-C8EEB9119D1C}"/>
              </a:ext>
            </a:extLst>
          </p:cNvPr>
          <p:cNvCxnSpPr>
            <a:cxnSpLocks/>
          </p:cNvCxnSpPr>
          <p:nvPr/>
        </p:nvCxnSpPr>
        <p:spPr>
          <a:xfrm flipV="1">
            <a:off x="4323181" y="5488260"/>
            <a:ext cx="2687219" cy="7406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52E88B6A-6E88-4C74-B70F-E790D123B6C4}"/>
              </a:ext>
            </a:extLst>
          </p:cNvPr>
          <p:cNvCxnSpPr>
            <a:cxnSpLocks/>
          </p:cNvCxnSpPr>
          <p:nvPr/>
        </p:nvCxnSpPr>
        <p:spPr>
          <a:xfrm flipV="1">
            <a:off x="4323181" y="5185912"/>
            <a:ext cx="2569606" cy="13445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A976F74D-2B2B-4F16-8086-7681B91F2C68}"/>
              </a:ext>
            </a:extLst>
          </p:cNvPr>
          <p:cNvCxnSpPr>
            <a:cxnSpLocks/>
          </p:cNvCxnSpPr>
          <p:nvPr/>
        </p:nvCxnSpPr>
        <p:spPr>
          <a:xfrm flipV="1">
            <a:off x="4403035" y="4478423"/>
            <a:ext cx="2337011" cy="14149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3FE14160-C8C2-4C81-A827-839BC3FA3895}"/>
              </a:ext>
            </a:extLst>
          </p:cNvPr>
          <p:cNvCxnSpPr>
            <a:cxnSpLocks/>
          </p:cNvCxnSpPr>
          <p:nvPr/>
        </p:nvCxnSpPr>
        <p:spPr>
          <a:xfrm flipV="1">
            <a:off x="4324350" y="2008447"/>
            <a:ext cx="2011846" cy="20737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BAA26C81-CB90-4BD3-B5FF-F04D1A7A1784}"/>
              </a:ext>
            </a:extLst>
          </p:cNvPr>
          <p:cNvCxnSpPr>
            <a:cxnSpLocks/>
          </p:cNvCxnSpPr>
          <p:nvPr/>
        </p:nvCxnSpPr>
        <p:spPr>
          <a:xfrm flipV="1">
            <a:off x="4307371" y="3845837"/>
            <a:ext cx="3140351" cy="16936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39A14D99-4107-45D2-A152-FFFA22382ED4}"/>
              </a:ext>
            </a:extLst>
          </p:cNvPr>
          <p:cNvCxnSpPr>
            <a:cxnSpLocks/>
          </p:cNvCxnSpPr>
          <p:nvPr/>
        </p:nvCxnSpPr>
        <p:spPr>
          <a:xfrm flipV="1">
            <a:off x="4383315" y="3527425"/>
            <a:ext cx="2627085" cy="15423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59CFD0A-2371-4F73-9485-B2327CB6F42A}"/>
              </a:ext>
            </a:extLst>
          </p:cNvPr>
          <p:cNvCxnSpPr>
            <a:cxnSpLocks/>
          </p:cNvCxnSpPr>
          <p:nvPr/>
        </p:nvCxnSpPr>
        <p:spPr>
          <a:xfrm>
            <a:off x="4330148" y="4391511"/>
            <a:ext cx="2527852" cy="22362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848FF49D-9267-4E63-88D9-028AE4083921}"/>
              </a:ext>
            </a:extLst>
          </p:cNvPr>
          <p:cNvCxnSpPr>
            <a:cxnSpLocks/>
          </p:cNvCxnSpPr>
          <p:nvPr/>
        </p:nvCxnSpPr>
        <p:spPr>
          <a:xfrm>
            <a:off x="4256651" y="3724874"/>
            <a:ext cx="2636136" cy="21883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3C484584-A9B4-4E7D-A507-59BCA8A2056A}"/>
              </a:ext>
            </a:extLst>
          </p:cNvPr>
          <p:cNvCxnSpPr>
            <a:cxnSpLocks/>
          </p:cNvCxnSpPr>
          <p:nvPr/>
        </p:nvCxnSpPr>
        <p:spPr>
          <a:xfrm flipV="1">
            <a:off x="4301987" y="1311359"/>
            <a:ext cx="2188265" cy="21081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2054B0E-8298-4211-AC91-F62ED602FEF7}"/>
              </a:ext>
            </a:extLst>
          </p:cNvPr>
          <p:cNvCxnSpPr>
            <a:cxnSpLocks/>
          </p:cNvCxnSpPr>
          <p:nvPr/>
        </p:nvCxnSpPr>
        <p:spPr>
          <a:xfrm flipV="1">
            <a:off x="4324350" y="2423491"/>
            <a:ext cx="2165902" cy="6851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B4693C5-AE8E-480D-BA4F-D875EB5D0B7A}"/>
              </a:ext>
            </a:extLst>
          </p:cNvPr>
          <p:cNvCxnSpPr>
            <a:cxnSpLocks/>
          </p:cNvCxnSpPr>
          <p:nvPr/>
        </p:nvCxnSpPr>
        <p:spPr>
          <a:xfrm>
            <a:off x="4316067" y="2681097"/>
            <a:ext cx="2556013" cy="22230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896D7CF3-5D3F-4965-AB84-0D53CDC45A9C}"/>
              </a:ext>
            </a:extLst>
          </p:cNvPr>
          <p:cNvCxnSpPr>
            <a:cxnSpLocks/>
          </p:cNvCxnSpPr>
          <p:nvPr/>
        </p:nvCxnSpPr>
        <p:spPr>
          <a:xfrm flipV="1">
            <a:off x="4343400" y="1769165"/>
            <a:ext cx="1905000" cy="6018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1B5A1810-436B-4CBB-B038-1E444B59ACAB}"/>
              </a:ext>
            </a:extLst>
          </p:cNvPr>
          <p:cNvCxnSpPr>
            <a:cxnSpLocks/>
          </p:cNvCxnSpPr>
          <p:nvPr/>
        </p:nvCxnSpPr>
        <p:spPr>
          <a:xfrm>
            <a:off x="4330148" y="2043134"/>
            <a:ext cx="2489752" cy="21776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870A977E-204E-4BBC-8CA8-D5334A9EF3D7}"/>
              </a:ext>
            </a:extLst>
          </p:cNvPr>
          <p:cNvCxnSpPr>
            <a:cxnSpLocks/>
          </p:cNvCxnSpPr>
          <p:nvPr/>
        </p:nvCxnSpPr>
        <p:spPr>
          <a:xfrm>
            <a:off x="4267200" y="1677006"/>
            <a:ext cx="2133600" cy="14637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96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43CB36-1DDB-495E-BB6C-FFFD176F3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GB" dirty="0"/>
              <a:t>Over to you…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59439D1-0AF0-43B3-A211-03D1D1E5F5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1465401"/>
          <a:ext cx="10515600" cy="3192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193101630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424618092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68953918"/>
                    </a:ext>
                  </a:extLst>
                </a:gridCol>
              </a:tblGrid>
              <a:tr h="63205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Present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Past</a:t>
                      </a: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Fictional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762876"/>
                  </a:ext>
                </a:extLst>
              </a:tr>
              <a:tr h="1131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The theory or practice is from </a:t>
                      </a:r>
                      <a:r>
                        <a:rPr lang="en-GB" b="1" dirty="0"/>
                        <a:t>modern-day medicine</a:t>
                      </a:r>
                      <a:r>
                        <a:rPr lang="en-GB" dirty="0"/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It is believed to be true by most medical and healthcare practitioners or is</a:t>
                      </a:r>
                      <a:r>
                        <a:rPr lang="en-GB" b="1" dirty="0"/>
                        <a:t> in current use today.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The theory or practice is from the </a:t>
                      </a:r>
                      <a:r>
                        <a:rPr lang="en-GB" b="1" dirty="0"/>
                        <a:t>history of medicine</a:t>
                      </a:r>
                      <a:r>
                        <a:rPr lang="en-GB" dirty="0"/>
                        <a:t>. It was </a:t>
                      </a:r>
                      <a:r>
                        <a:rPr lang="en-GB" b="1" dirty="0"/>
                        <a:t>once believed to be true </a:t>
                      </a:r>
                      <a:r>
                        <a:rPr lang="en-GB" dirty="0"/>
                        <a:t>by some or all medical and healthcare practitioners.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It </a:t>
                      </a:r>
                      <a:r>
                        <a:rPr lang="en-GB" b="1" dirty="0"/>
                        <a:t>is now </a:t>
                      </a:r>
                      <a:r>
                        <a:rPr lang="en-GB" dirty="0"/>
                        <a:t>thought to be factually incorrect or is </a:t>
                      </a:r>
                      <a:r>
                        <a:rPr lang="en-GB" b="1" dirty="0"/>
                        <a:t>no longer in use</a:t>
                      </a:r>
                      <a:r>
                        <a:rPr lang="en-GB" dirty="0"/>
                        <a:t>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theory or practice is </a:t>
                      </a:r>
                      <a:r>
                        <a:rPr lang="en-GB" b="1" dirty="0"/>
                        <a:t>entirely made up</a:t>
                      </a:r>
                      <a:r>
                        <a:rPr lang="en-GB" dirty="0"/>
                        <a:t>. 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As far as we know no-one has ever believed this theory or used this treatment.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11579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5BCB47-A72C-4E83-971F-12C1836BFF92}"/>
              </a:ext>
            </a:extLst>
          </p:cNvPr>
          <p:cNvSpPr txBox="1"/>
          <p:nvPr/>
        </p:nvSpPr>
        <p:spPr>
          <a:xfrm>
            <a:off x="5817704" y="4412975"/>
            <a:ext cx="5830957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Sort the different treatments into the 3 categories.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you think it is still being used (present)?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was once used in the past?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is utterly made up (fictional)?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FD7193-6A48-48CA-9639-76F1144EA482}"/>
              </a:ext>
            </a:extLst>
          </p:cNvPr>
          <p:cNvSpPr txBox="1"/>
          <p:nvPr/>
        </p:nvSpPr>
        <p:spPr>
          <a:xfrm>
            <a:off x="838200" y="6016487"/>
            <a:ext cx="755931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Challenge: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ready to justify your answers!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85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59439D1-0AF0-43B3-A211-03D1D1E5F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143317"/>
              </p:ext>
            </p:extLst>
          </p:nvPr>
        </p:nvGraphicFramePr>
        <p:xfrm>
          <a:off x="22225" y="27116"/>
          <a:ext cx="12147549" cy="68037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9183">
                  <a:extLst>
                    <a:ext uri="{9D8B030D-6E8A-4147-A177-3AD203B41FA5}">
                      <a16:colId xmlns:a16="http://schemas.microsoft.com/office/drawing/2014/main" xmlns="" val="1931016307"/>
                    </a:ext>
                  </a:extLst>
                </a:gridCol>
                <a:gridCol w="4049183">
                  <a:extLst>
                    <a:ext uri="{9D8B030D-6E8A-4147-A177-3AD203B41FA5}">
                      <a16:colId xmlns:a16="http://schemas.microsoft.com/office/drawing/2014/main" xmlns="" val="4246180927"/>
                    </a:ext>
                  </a:extLst>
                </a:gridCol>
                <a:gridCol w="4049183">
                  <a:extLst>
                    <a:ext uri="{9D8B030D-6E8A-4147-A177-3AD203B41FA5}">
                      <a16:colId xmlns:a16="http://schemas.microsoft.com/office/drawing/2014/main" xmlns="" val="268953918"/>
                    </a:ext>
                  </a:extLst>
                </a:gridCol>
              </a:tblGrid>
              <a:tr h="54641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Present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Past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Fictional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762876"/>
                  </a:ext>
                </a:extLst>
              </a:tr>
              <a:tr h="625735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115796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C38C442-513D-416F-A129-93425C798F3A}"/>
              </a:ext>
            </a:extLst>
          </p:cNvPr>
          <p:cNvSpPr/>
          <p:nvPr/>
        </p:nvSpPr>
        <p:spPr>
          <a:xfrm>
            <a:off x="202207" y="755748"/>
            <a:ext cx="357466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Snake venom is used to fight cancer.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D14A39-B759-4B86-9584-EA503D34904A}"/>
              </a:ext>
            </a:extLst>
          </p:cNvPr>
          <p:cNvSpPr/>
          <p:nvPr/>
        </p:nvSpPr>
        <p:spPr>
          <a:xfrm>
            <a:off x="254352" y="1911231"/>
            <a:ext cx="3459557" cy="10802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Silver dressings are a good treatment for chronic ulcers and extensive burns.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24C73B7-120D-454B-AC38-9179AD611C78}"/>
              </a:ext>
            </a:extLst>
          </p:cNvPr>
          <p:cNvSpPr/>
          <p:nvPr/>
        </p:nvSpPr>
        <p:spPr>
          <a:xfrm>
            <a:off x="4263536" y="767693"/>
            <a:ext cx="3457511" cy="1080296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Heroin is a non-addictive alternative for morphine used in children’s cough medicine.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173AAD5-FB2B-4779-BCDA-9E1961BEB474}"/>
              </a:ext>
            </a:extLst>
          </p:cNvPr>
          <p:cNvSpPr/>
          <p:nvPr/>
        </p:nvSpPr>
        <p:spPr>
          <a:xfrm>
            <a:off x="8266463" y="742988"/>
            <a:ext cx="3459557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used wrongly, the universal antibiotic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Kalocin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kill off all good bacteria in a person’s body, risking an infinite number of infections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167E86F-D8CB-494A-9F53-B0FB95CAAAB8}"/>
              </a:ext>
            </a:extLst>
          </p:cNvPr>
          <p:cNvSpPr/>
          <p:nvPr/>
        </p:nvSpPr>
        <p:spPr>
          <a:xfrm>
            <a:off x="268756" y="4812392"/>
            <a:ext cx="3508114" cy="14096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Faeces from healthy people mixed with water is given to treat patients suffering from intestinal infection.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37D1948-7BBE-4073-A8D2-A9C0A8D19835}"/>
              </a:ext>
            </a:extLst>
          </p:cNvPr>
          <p:cNvSpPr/>
          <p:nvPr/>
        </p:nvSpPr>
        <p:spPr>
          <a:xfrm>
            <a:off x="278706" y="3429000"/>
            <a:ext cx="3527054" cy="10802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combination of onion, garlic and cow bile can help kill infections.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BD11756-43D9-4E7B-95EC-EB4EAA3D67C9}"/>
              </a:ext>
            </a:extLst>
          </p:cNvPr>
          <p:cNvSpPr/>
          <p:nvPr/>
        </p:nvSpPr>
        <p:spPr>
          <a:xfrm>
            <a:off x="4292710" y="2154244"/>
            <a:ext cx="3394951" cy="1080296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Blowing tobacco smoke into the anus of a semi-conscious person will revive them.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1FF7D6E-F2D0-4952-AD54-4D096A96785B}"/>
              </a:ext>
            </a:extLst>
          </p:cNvPr>
          <p:cNvSpPr/>
          <p:nvPr/>
        </p:nvSpPr>
        <p:spPr>
          <a:xfrm>
            <a:off x="4298757" y="3540796"/>
            <a:ext cx="3394951" cy="1080296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Hospitals place beds outside in all weathers to help ease symptoms of tuberculosis (TB).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08EF614-DA4E-4037-918A-E75E20FE48C9}"/>
              </a:ext>
            </a:extLst>
          </p:cNvPr>
          <p:cNvSpPr/>
          <p:nvPr/>
        </p:nvSpPr>
        <p:spPr>
          <a:xfrm>
            <a:off x="8324456" y="4445608"/>
            <a:ext cx="3498674" cy="10802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tailbone (coccyx) can be manipulated to make a person taller.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8459E30-B741-48DD-A2C1-096755776404}"/>
              </a:ext>
            </a:extLst>
          </p:cNvPr>
          <p:cNvSpPr/>
          <p:nvPr/>
        </p:nvSpPr>
        <p:spPr>
          <a:xfrm>
            <a:off x="8266462" y="2481988"/>
            <a:ext cx="3556668" cy="1738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absence of medical supplies, butter can be pasted around the edges of a wound to prevent bacteria from entering it.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67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B892611-A93A-4DB5-B24F-07370AABB52B}"/>
              </a:ext>
            </a:extLst>
          </p:cNvPr>
          <p:cNvSpPr/>
          <p:nvPr/>
        </p:nvSpPr>
        <p:spPr>
          <a:xfrm>
            <a:off x="-19685" y="3833953"/>
            <a:ext cx="5954963" cy="685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Faeces from healthy people mixed with water is given to treat patients suffering from intestinal infection.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36EC384-F9C0-4046-8242-21AB3A1EF20F}"/>
              </a:ext>
            </a:extLst>
          </p:cNvPr>
          <p:cNvSpPr/>
          <p:nvPr/>
        </p:nvSpPr>
        <p:spPr>
          <a:xfrm>
            <a:off x="6135685" y="5303517"/>
            <a:ext cx="6011866" cy="6719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Snake venom is used to fight cancer.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BAFFBDA-6DCF-4B7D-9914-F5F0629A3E28}"/>
              </a:ext>
            </a:extLst>
          </p:cNvPr>
          <p:cNvSpPr/>
          <p:nvPr/>
        </p:nvSpPr>
        <p:spPr>
          <a:xfrm>
            <a:off x="6135685" y="3803833"/>
            <a:ext cx="6016626" cy="685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combination of onion, garlic and cow bile can help kill infections.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853B991-EB3B-4111-88D3-E2D67587CC79}"/>
              </a:ext>
            </a:extLst>
          </p:cNvPr>
          <p:cNvSpPr/>
          <p:nvPr/>
        </p:nvSpPr>
        <p:spPr>
          <a:xfrm>
            <a:off x="6096000" y="1150569"/>
            <a:ext cx="6096000" cy="685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Silver dressings are a good treatment for chronic ulcers and extensive burns.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1443408-7C7F-4D27-A346-3B135DEB46D8}"/>
              </a:ext>
            </a:extLst>
          </p:cNvPr>
          <p:cNvSpPr/>
          <p:nvPr/>
        </p:nvSpPr>
        <p:spPr>
          <a:xfrm>
            <a:off x="-4762" y="26393"/>
            <a:ext cx="6016626" cy="685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Blowing tobacco smoke into the anus of a semi-conscious person will revive them.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BFA7C6-6F31-4A2C-942E-27D5D3F728C0}"/>
              </a:ext>
            </a:extLst>
          </p:cNvPr>
          <p:cNvSpPr/>
          <p:nvPr/>
        </p:nvSpPr>
        <p:spPr>
          <a:xfrm>
            <a:off x="6135685" y="3326"/>
            <a:ext cx="6011866" cy="685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Heroin is a non-addictive alternative for morphine used in children’s cough medicine.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3C51EDE-4C67-4EF1-BD34-3E636C2BCED9}"/>
              </a:ext>
            </a:extLst>
          </p:cNvPr>
          <p:cNvSpPr/>
          <p:nvPr/>
        </p:nvSpPr>
        <p:spPr>
          <a:xfrm>
            <a:off x="-4762" y="5336540"/>
            <a:ext cx="5940040" cy="685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Hospitals place beds outside in all weathers to help ease symptoms of tuberculosis (TB).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92D5A01-FB04-4B1A-A71C-170DE6ACCD4D}"/>
              </a:ext>
            </a:extLst>
          </p:cNvPr>
          <p:cNvSpPr/>
          <p:nvPr/>
        </p:nvSpPr>
        <p:spPr>
          <a:xfrm>
            <a:off x="6084984" y="2418127"/>
            <a:ext cx="6096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used wrongly, the universal antibiotic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Kalocin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kill off all good bacteria in a person’s body, risking an infinite number of infections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92517B7-C334-4C48-AC6E-FB7072E43C67}"/>
              </a:ext>
            </a:extLst>
          </p:cNvPr>
          <p:cNvSpPr/>
          <p:nvPr/>
        </p:nvSpPr>
        <p:spPr>
          <a:xfrm>
            <a:off x="-4762" y="1173828"/>
            <a:ext cx="5967415" cy="685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tailbone (coccyx) can be manipulated to make a person taller.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3A478A0-4CCE-4248-B062-FB777F6FB668}"/>
              </a:ext>
            </a:extLst>
          </p:cNvPr>
          <p:cNvSpPr/>
          <p:nvPr/>
        </p:nvSpPr>
        <p:spPr>
          <a:xfrm>
            <a:off x="-19685" y="2389081"/>
            <a:ext cx="5967415" cy="981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absence of medical supplies, butter can be pasted around the edges of a wound to prevent bacteria from entering it.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93B931-FF32-4C0E-958A-22C0364C476F}"/>
              </a:ext>
            </a:extLst>
          </p:cNvPr>
          <p:cNvSpPr txBox="1"/>
          <p:nvPr/>
        </p:nvSpPr>
        <p:spPr>
          <a:xfrm>
            <a:off x="9323373" y="32620"/>
            <a:ext cx="2860442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at these old medicine adverts.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has changed today?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anything remained strangely similar?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1EA811-4106-4185-82B1-6A0B3AE852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242" y="82463"/>
            <a:ext cx="4429945" cy="6235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F6FC1D-924C-48F2-87F0-D9E576D503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91" y="73036"/>
            <a:ext cx="450813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7254A6-46D7-4E9A-A186-BB59CF9B8290}"/>
              </a:ext>
            </a:extLst>
          </p:cNvPr>
          <p:cNvSpPr txBox="1"/>
          <p:nvPr/>
        </p:nvSpPr>
        <p:spPr>
          <a:xfrm>
            <a:off x="4488772" y="5215304"/>
            <a:ext cx="744353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You are going to create your own ‘old-fashioned- medicine advert for one for the treatments we have looked at today. It can be any of them – but do consider your target audience!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2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492F63-DD31-4961-A780-97F265571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519" y="181185"/>
            <a:ext cx="4585826" cy="47168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23AA902-D703-42F1-B258-83B320A6F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7" y="181185"/>
            <a:ext cx="3590217" cy="25974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87DC43-2E90-48E1-B660-C5D5BA188B72}"/>
              </a:ext>
            </a:extLst>
          </p:cNvPr>
          <p:cNvSpPr txBox="1"/>
          <p:nvPr/>
        </p:nvSpPr>
        <p:spPr>
          <a:xfrm>
            <a:off x="2775415" y="152094"/>
            <a:ext cx="27610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Heroin – healthy?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F27E2B-CEE8-4E70-B5DA-87FFAA1C859C}"/>
              </a:ext>
            </a:extLst>
          </p:cNvPr>
          <p:cNvSpPr txBox="1"/>
          <p:nvPr/>
        </p:nvSpPr>
        <p:spPr>
          <a:xfrm>
            <a:off x="7736609" y="4898034"/>
            <a:ext cx="426873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Treatments to ensure you remain young?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E6620C-BFB0-423C-B3D1-B210B987C8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372" y="2141151"/>
            <a:ext cx="3761690" cy="4019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9225F4-98C9-48B1-9BB8-B1C0E33B9AFF}"/>
              </a:ext>
            </a:extLst>
          </p:cNvPr>
          <p:cNvSpPr txBox="1"/>
          <p:nvPr/>
        </p:nvSpPr>
        <p:spPr>
          <a:xfrm>
            <a:off x="177611" y="4141826"/>
            <a:ext cx="232385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Pills to stop you being too pale?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49FF4EE-8979-4D59-A926-2F9D22F72E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482" y="3061252"/>
            <a:ext cx="2224455" cy="33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61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1835</Words>
  <Application>Microsoft Macintosh PowerPoint</Application>
  <PresentationFormat>Custom</PresentationFormat>
  <Paragraphs>311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Mind-Boggling Medical History</vt:lpstr>
      <vt:lpstr>PowerPoint Presentation</vt:lpstr>
      <vt:lpstr>Mind-boggling Medical History: Treatments</vt:lpstr>
      <vt:lpstr>Glossary of medical terms – match up</vt:lpstr>
      <vt:lpstr>Over to you…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Plenary</vt:lpstr>
      <vt:lpstr>PowerPoint Presentation</vt:lpstr>
      <vt:lpstr>Resources</vt:lpstr>
      <vt:lpstr>Glossary of medical terms – match up</vt:lpstr>
      <vt:lpstr>Glossary of medical terms – Answers!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Mind-Boggling Medical History</dc:title>
  <dc:creator>Clare Hartnett</dc:creator>
  <cp:lastModifiedBy>Daniel Burt</cp:lastModifiedBy>
  <cp:revision>51</cp:revision>
  <dcterms:created xsi:type="dcterms:W3CDTF">2017-11-20T13:55:10Z</dcterms:created>
  <dcterms:modified xsi:type="dcterms:W3CDTF">2018-02-22T12:02:29Z</dcterms:modified>
</cp:coreProperties>
</file>